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5143500" cy="9144000"/>
  <p:embeddedFontLst>
    <p:embeddedFont>
      <p:font typeface="Lexend SemiBo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0vYVurjVgXHXbqbbO1bqdhoVe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39A0F0-FE27-40BD-B516-B32D0E37527C}">
  <a:tblStyle styleId="{8239A0F0-FE27-40BD-B516-B32D0E37527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exendSemiBo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Lexend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57400" y="685800"/>
            <a:ext cx="34291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rPr>
              <a:t>Good afternoon. Thrilled to chat w/ you real quick. We’ve all heard that AI will be the “great equalizer” - a democratizing force that will flatten hierarchies and give everyone a shot. But we’ve heard this before - it was the same promise made about the personal computer. The internet. And the smartphone. Sure, each time the technology did create new opportunities, but the benefits accrued disproportionately to those already positioned to capture them. It is a false narrative that access to a tool equals access to its value.</a:t>
            </a:r>
            <a:endParaRPr/>
          </a:p>
        </p:txBody>
      </p:sp>
      <p:sp>
        <p:nvSpPr>
          <p:cNvPr id="84" name="Google Shape;84;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Before we can talk about AI access, we have to reckon with the fact that basic internet and device activation access remain uneven in the United States. 1 in 4 American households do not have broadband. FCC Broadband data maps continue to show that millions of Americans in </a:t>
            </a:r>
            <a:r>
              <a:rPr lang="en-US"/>
              <a:t>rural</a:t>
            </a:r>
            <a:r>
              <a:rPr lang="en-US"/>
              <a:t> and tribal areas lack reliable access.  And digital redlining research has documented that ISPs systematically underinvest in lower-income urban areas. And true Digital inclusion requires not just infrastructure but affordable service, devices, support and digital literacy training. </a:t>
            </a:r>
            <a:endParaRPr/>
          </a:p>
        </p:txBody>
      </p:sp>
      <p:sp>
        <p:nvSpPr>
          <p:cNvPr id="97" name="Google Shape;97;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rPr>
              <a:t>NC is a great case study for a larger, national AI access argument. There are two versions of exclusion: In the Triangle, the infrastructure largely exists but access is gated by cost and by neighborhood-level ISP investment decisions (digital redlining). In rural NC the infrastructure often </a:t>
            </a:r>
            <a:r>
              <a:rPr lang="en-US" sz="1200">
                <a:solidFill>
                  <a:schemeClr val="dk1"/>
                </a:solidFill>
              </a:rPr>
              <a:t>does not</a:t>
            </a:r>
            <a:r>
              <a:rPr lang="en-US" sz="1200">
                <a:solidFill>
                  <a:schemeClr val="dk1"/>
                </a:solidFill>
              </a:rPr>
              <a:t> exist at all (not to mention affordability and device access). Both gaps block the path to full AI participation - to benefit from the “great equalizer”. The infrastructure is being built on a government timeline while technology is moving on a VC timeline. The claim that AI will level the playing field collapses under the weight of its own assumptions. </a:t>
            </a:r>
            <a:endParaRPr/>
          </a:p>
        </p:txBody>
      </p:sp>
      <p:sp>
        <p:nvSpPr>
          <p:cNvPr id="112" name="Google Shape;112;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rPr>
              <a:t>Even among people who are digitally connected and actively trying to use AI, the rate of change itself is a barrier. The free </a:t>
            </a:r>
            <a:r>
              <a:rPr lang="en-US" sz="1200">
                <a:solidFill>
                  <a:schemeClr val="dk1"/>
                </a:solidFill>
              </a:rPr>
              <a:t>tiers</a:t>
            </a:r>
            <a:r>
              <a:rPr lang="en-US" sz="1200">
                <a:solidFill>
                  <a:schemeClr val="dk1"/>
                </a:solidFill>
              </a:rPr>
              <a:t> of AI tools are </a:t>
            </a:r>
            <a:r>
              <a:rPr lang="en-US" sz="1200">
                <a:solidFill>
                  <a:schemeClr val="dk1"/>
                </a:solidFill>
              </a:rPr>
              <a:t>deliberately</a:t>
            </a:r>
            <a:r>
              <a:rPr lang="en-US" sz="1200">
                <a:solidFill>
                  <a:schemeClr val="dk1"/>
                </a:solidFill>
              </a:rPr>
              <a:t> limited. The real </a:t>
            </a:r>
            <a:r>
              <a:rPr lang="en-US" sz="1200">
                <a:solidFill>
                  <a:schemeClr val="dk1"/>
                </a:solidFill>
              </a:rPr>
              <a:t>capability</a:t>
            </a:r>
            <a:r>
              <a:rPr lang="en-US" sz="1200">
                <a:solidFill>
                  <a:schemeClr val="dk1"/>
                </a:solidFill>
              </a:rPr>
              <a:t> sits behind paywalls - and those paywalls stack. Then add the exponential model churn and platform fragmentation. Then the question:  who has </a:t>
            </a:r>
            <a:r>
              <a:rPr lang="en-US" sz="1200">
                <a:solidFill>
                  <a:schemeClr val="dk1"/>
                </a:solidFill>
              </a:rPr>
              <a:t>hours each week to experiment with AI tools and refine prompt engineering? Disproportionately - knowledge workers in salaried positions with autonomy over their schedules. </a:t>
            </a:r>
            <a:endParaRPr/>
          </a:p>
        </p:txBody>
      </p:sp>
      <p:sp>
        <p:nvSpPr>
          <p:cNvPr id="121" name="Google Shape;121;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The advantages of AI in business center around those who already have advantages. Large and mid-sized companies are poised to explore, integrate and train their employees on AI tools w/o the time, talent, and treasure tax that small business owners and entrepreneurs face. </a:t>
            </a:r>
            <a:endParaRPr/>
          </a:p>
        </p:txBody>
      </p:sp>
      <p:sp>
        <p:nvSpPr>
          <p:cNvPr id="138" name="Google Shape;138;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rPr>
              <a:t>If we are serious about AI as an economic tool for everyone, the work has to happen on multiple fronts simultaneously. </a:t>
            </a:r>
            <a:endParaRPr sz="1200">
              <a:solidFill>
                <a:schemeClr val="dk1"/>
              </a:solidFill>
            </a:endParaRPr>
          </a:p>
          <a:p>
            <a:pPr indent="0" lvl="0" marL="0" marR="0" rtl="0" algn="l">
              <a:spcBef>
                <a:spcPts val="0"/>
              </a:spcBef>
              <a:spcAft>
                <a:spcPts val="0"/>
              </a:spcAft>
              <a:buNone/>
            </a:pPr>
            <a:r>
              <a:rPr lang="en-US" sz="1200">
                <a:solidFill>
                  <a:schemeClr val="dk1"/>
                </a:solidFill>
              </a:rPr>
              <a:t>Libraries, community colleges,  &amp; </a:t>
            </a:r>
            <a:r>
              <a:rPr lang="en-US" sz="1200">
                <a:solidFill>
                  <a:schemeClr val="dk1"/>
                </a:solidFill>
              </a:rPr>
              <a:t>community</a:t>
            </a:r>
            <a:r>
              <a:rPr lang="en-US" sz="1200">
                <a:solidFill>
                  <a:schemeClr val="dk1"/>
                </a:solidFill>
              </a:rPr>
              <a:t> centers need funded access to full-capability AI platforms. The pace of change demands continuous peer-learning, cohort-based approach - not static or </a:t>
            </a:r>
            <a:r>
              <a:rPr lang="en-US" sz="1200">
                <a:solidFill>
                  <a:schemeClr val="dk1"/>
                </a:solidFill>
              </a:rPr>
              <a:t>isolated</a:t>
            </a:r>
            <a:r>
              <a:rPr lang="en-US" sz="1200">
                <a:solidFill>
                  <a:schemeClr val="dk1"/>
                </a:solidFill>
              </a:rPr>
              <a:t> curricula. For small business owners and entrepreneurs - AI skills do not access capital, mentorship, and </a:t>
            </a:r>
            <a:r>
              <a:rPr lang="en-US" sz="1200">
                <a:solidFill>
                  <a:schemeClr val="dk1"/>
                </a:solidFill>
              </a:rPr>
              <a:t>market</a:t>
            </a:r>
            <a:r>
              <a:rPr lang="en-US" sz="1200">
                <a:solidFill>
                  <a:schemeClr val="dk1"/>
                </a:solidFill>
              </a:rPr>
              <a:t> networks. The most durable intervention is reaching young people early with real, applied AI experience connected to economic pathways. </a:t>
            </a:r>
            <a:endParaRPr sz="1200">
              <a:solidFill>
                <a:schemeClr val="dk1"/>
              </a:solidFill>
            </a:endParaRPr>
          </a:p>
        </p:txBody>
      </p:sp>
      <p:sp>
        <p:nvSpPr>
          <p:cNvPr id="152" name="Google Shape;15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d19f71a219_0_33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g3d19f71a219_0_33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rPr>
              <a:t>Just like the PC, the internet, and smartphones, this technology is new and transformative. But the exclusion pattern is not. If we want a different outcome this time, we have to build the infrastructure, literacy systems, and economic onramps deliberately, and at the speed that technology is moving, and not the speed of government and philanthropy are used to. </a:t>
            </a:r>
            <a:endParaRPr/>
          </a:p>
        </p:txBody>
      </p:sp>
      <p:sp>
        <p:nvSpPr>
          <p:cNvPr id="173" name="Google Shape;173;g3d19f71a219_0_3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dk1"/>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p:nvPr>
            <p:ph idx="2" type="pic"/>
          </p:nvPr>
        </p:nvSpPr>
        <p:spPr>
          <a:xfrm>
            <a:off x="3887391" y="740569"/>
            <a:ext cx="4629150" cy="3655219"/>
          </a:xfrm>
          <a:prstGeom prst="rect">
            <a:avLst/>
          </a:prstGeom>
          <a:noFill/>
          <a:ln>
            <a:noFill/>
          </a:ln>
        </p:spPr>
      </p:sp>
      <p:sp>
        <p:nvSpPr>
          <p:cNvPr id="65" name="Google Shape;65;p1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6" name="Google Shape;66;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2" name="Google Shape;72;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8" name="Google Shape;78;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15" name="Google Shape;15;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1" name="Google Shape;21;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1"/>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1"/>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sz="1800">
                <a:solidFill>
                  <a:schemeClr val="lt1"/>
                </a:solidFill>
              </a:defRPr>
            </a:lvl1pPr>
            <a:lvl2pPr indent="-228600" lvl="1" marL="914400" algn="l">
              <a:lnSpc>
                <a:spcPct val="90000"/>
              </a:lnSpc>
              <a:spcBef>
                <a:spcPts val="375"/>
              </a:spcBef>
              <a:spcAft>
                <a:spcPts val="0"/>
              </a:spcAft>
              <a:buClr>
                <a:schemeClr val="lt1"/>
              </a:buClr>
              <a:buSzPts val="1500"/>
              <a:buNone/>
              <a:defRPr sz="1500">
                <a:solidFill>
                  <a:schemeClr val="lt1"/>
                </a:solidFill>
              </a:defRPr>
            </a:lvl2pPr>
            <a:lvl3pPr indent="-228600" lvl="2" marL="1371600" algn="l">
              <a:lnSpc>
                <a:spcPct val="90000"/>
              </a:lnSpc>
              <a:spcBef>
                <a:spcPts val="375"/>
              </a:spcBef>
              <a:spcAft>
                <a:spcPts val="0"/>
              </a:spcAft>
              <a:buClr>
                <a:schemeClr val="lt1"/>
              </a:buClr>
              <a:buSzPts val="1350"/>
              <a:buNone/>
              <a:defRPr sz="1350">
                <a:solidFill>
                  <a:schemeClr val="lt1"/>
                </a:solidFill>
              </a:defRPr>
            </a:lvl3pPr>
            <a:lvl4pPr indent="-228600" lvl="3" marL="1828800" algn="l">
              <a:lnSpc>
                <a:spcPct val="90000"/>
              </a:lnSpc>
              <a:spcBef>
                <a:spcPts val="375"/>
              </a:spcBef>
              <a:spcAft>
                <a:spcPts val="0"/>
              </a:spcAft>
              <a:buClr>
                <a:schemeClr val="lt1"/>
              </a:buClr>
              <a:buSzPts val="1200"/>
              <a:buNone/>
              <a:defRPr sz="1200">
                <a:solidFill>
                  <a:schemeClr val="lt1"/>
                </a:solidFill>
              </a:defRPr>
            </a:lvl4pPr>
            <a:lvl5pPr indent="-228600" lvl="4" marL="2286000" algn="l">
              <a:lnSpc>
                <a:spcPct val="90000"/>
              </a:lnSpc>
              <a:spcBef>
                <a:spcPts val="375"/>
              </a:spcBef>
              <a:spcAft>
                <a:spcPts val="0"/>
              </a:spcAft>
              <a:buClr>
                <a:schemeClr val="lt1"/>
              </a:buClr>
              <a:buSzPts val="1200"/>
              <a:buNone/>
              <a:defRPr sz="1200">
                <a:solidFill>
                  <a:schemeClr val="lt1"/>
                </a:solidFill>
              </a:defRPr>
            </a:lvl5pPr>
            <a:lvl6pPr indent="-228600" lvl="5" marL="2743200" algn="l">
              <a:lnSpc>
                <a:spcPct val="90000"/>
              </a:lnSpc>
              <a:spcBef>
                <a:spcPts val="375"/>
              </a:spcBef>
              <a:spcAft>
                <a:spcPts val="0"/>
              </a:spcAft>
              <a:buClr>
                <a:schemeClr val="lt1"/>
              </a:buClr>
              <a:buSzPts val="1200"/>
              <a:buNone/>
              <a:defRPr sz="1200">
                <a:solidFill>
                  <a:schemeClr val="lt1"/>
                </a:solidFill>
              </a:defRPr>
            </a:lvl6pPr>
            <a:lvl7pPr indent="-228600" lvl="6" marL="3200400" algn="l">
              <a:lnSpc>
                <a:spcPct val="90000"/>
              </a:lnSpc>
              <a:spcBef>
                <a:spcPts val="375"/>
              </a:spcBef>
              <a:spcAft>
                <a:spcPts val="0"/>
              </a:spcAft>
              <a:buClr>
                <a:schemeClr val="lt1"/>
              </a:buClr>
              <a:buSzPts val="1200"/>
              <a:buNone/>
              <a:defRPr sz="1200">
                <a:solidFill>
                  <a:schemeClr val="lt1"/>
                </a:solidFill>
              </a:defRPr>
            </a:lvl7pPr>
            <a:lvl8pPr indent="-228600" lvl="7" marL="3657600" algn="l">
              <a:lnSpc>
                <a:spcPct val="90000"/>
              </a:lnSpc>
              <a:spcBef>
                <a:spcPts val="375"/>
              </a:spcBef>
              <a:spcAft>
                <a:spcPts val="0"/>
              </a:spcAft>
              <a:buClr>
                <a:schemeClr val="lt1"/>
              </a:buClr>
              <a:buSzPts val="1200"/>
              <a:buNone/>
              <a:defRPr sz="1200">
                <a:solidFill>
                  <a:schemeClr val="lt1"/>
                </a:solidFill>
              </a:defRPr>
            </a:lvl8pPr>
            <a:lvl9pPr indent="-228600" lvl="8" marL="4114800" algn="l">
              <a:lnSpc>
                <a:spcPct val="90000"/>
              </a:lnSpc>
              <a:spcBef>
                <a:spcPts val="375"/>
              </a:spcBef>
              <a:spcAft>
                <a:spcPts val="0"/>
              </a:spcAft>
              <a:buClr>
                <a:schemeClr val="lt1"/>
              </a:buClr>
              <a:buSzPts val="1200"/>
              <a:buNone/>
              <a:defRPr sz="1200">
                <a:solidFill>
                  <a:schemeClr val="lt1"/>
                </a:solidFill>
              </a:defRPr>
            </a:lvl9pPr>
          </a:lstStyle>
          <a:p/>
        </p:txBody>
      </p:sp>
      <p:sp>
        <p:nvSpPr>
          <p:cNvPr id="27" name="Google Shape;27;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2"/>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3" name="Google Shape;33;p12"/>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4" name="Google Shape;34;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0" name="Google Shape;40;p1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1" name="Google Shape;41;p1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2" name="Google Shape;42;p1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3" name="Google Shape;43;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lt1"/>
              </a:buClr>
              <a:buSzPts val="2400"/>
              <a:buChar char="•"/>
              <a:defRPr sz="2400"/>
            </a:lvl1pPr>
            <a:lvl2pPr indent="-361950" lvl="1" marL="914400" algn="l">
              <a:lnSpc>
                <a:spcPct val="90000"/>
              </a:lnSpc>
              <a:spcBef>
                <a:spcPts val="375"/>
              </a:spcBef>
              <a:spcAft>
                <a:spcPts val="0"/>
              </a:spcAft>
              <a:buClr>
                <a:schemeClr val="lt1"/>
              </a:buClr>
              <a:buSzPts val="2100"/>
              <a:buChar char="•"/>
              <a:defRPr sz="2100"/>
            </a:lvl2pPr>
            <a:lvl3pPr indent="-342900" lvl="2" marL="1371600" algn="l">
              <a:lnSpc>
                <a:spcPct val="90000"/>
              </a:lnSpc>
              <a:spcBef>
                <a:spcPts val="375"/>
              </a:spcBef>
              <a:spcAft>
                <a:spcPts val="0"/>
              </a:spcAft>
              <a:buClr>
                <a:schemeClr val="lt1"/>
              </a:buClr>
              <a:buSzPts val="1800"/>
              <a:buChar char="•"/>
              <a:defRPr sz="1800"/>
            </a:lvl3pPr>
            <a:lvl4pPr indent="-323850" lvl="3" marL="1828800" algn="l">
              <a:lnSpc>
                <a:spcPct val="90000"/>
              </a:lnSpc>
              <a:spcBef>
                <a:spcPts val="375"/>
              </a:spcBef>
              <a:spcAft>
                <a:spcPts val="0"/>
              </a:spcAft>
              <a:buClr>
                <a:schemeClr val="lt1"/>
              </a:buClr>
              <a:buSzPts val="1500"/>
              <a:buChar char="•"/>
              <a:defRPr sz="1500"/>
            </a:lvl4pPr>
            <a:lvl5pPr indent="-323850" lvl="4" marL="2286000" algn="l">
              <a:lnSpc>
                <a:spcPct val="90000"/>
              </a:lnSpc>
              <a:spcBef>
                <a:spcPts val="375"/>
              </a:spcBef>
              <a:spcAft>
                <a:spcPts val="0"/>
              </a:spcAft>
              <a:buClr>
                <a:schemeClr val="lt1"/>
              </a:buClr>
              <a:buSzPts val="1500"/>
              <a:buChar char="•"/>
              <a:defRPr sz="1500"/>
            </a:lvl5pPr>
            <a:lvl6pPr indent="-323850" lvl="5" marL="2743200" algn="l">
              <a:lnSpc>
                <a:spcPct val="90000"/>
              </a:lnSpc>
              <a:spcBef>
                <a:spcPts val="375"/>
              </a:spcBef>
              <a:spcAft>
                <a:spcPts val="0"/>
              </a:spcAft>
              <a:buClr>
                <a:schemeClr val="lt1"/>
              </a:buClr>
              <a:buSzPts val="1500"/>
              <a:buChar char="•"/>
              <a:defRPr sz="1500"/>
            </a:lvl6pPr>
            <a:lvl7pPr indent="-323850" lvl="6" marL="3200400" algn="l">
              <a:lnSpc>
                <a:spcPct val="90000"/>
              </a:lnSpc>
              <a:spcBef>
                <a:spcPts val="375"/>
              </a:spcBef>
              <a:spcAft>
                <a:spcPts val="0"/>
              </a:spcAft>
              <a:buClr>
                <a:schemeClr val="lt1"/>
              </a:buClr>
              <a:buSzPts val="1500"/>
              <a:buChar char="•"/>
              <a:defRPr sz="1500"/>
            </a:lvl7pPr>
            <a:lvl8pPr indent="-323850" lvl="7" marL="3657600" algn="l">
              <a:lnSpc>
                <a:spcPct val="90000"/>
              </a:lnSpc>
              <a:spcBef>
                <a:spcPts val="375"/>
              </a:spcBef>
              <a:spcAft>
                <a:spcPts val="0"/>
              </a:spcAft>
              <a:buClr>
                <a:schemeClr val="lt1"/>
              </a:buClr>
              <a:buSzPts val="1500"/>
              <a:buChar char="•"/>
              <a:defRPr sz="1500"/>
            </a:lvl8pPr>
            <a:lvl9pPr indent="-323850" lvl="8" marL="4114800" algn="l">
              <a:lnSpc>
                <a:spcPct val="90000"/>
              </a:lnSpc>
              <a:spcBef>
                <a:spcPts val="375"/>
              </a:spcBef>
              <a:spcAft>
                <a:spcPts val="0"/>
              </a:spcAft>
              <a:buClr>
                <a:schemeClr val="lt1"/>
              </a:buClr>
              <a:buSzPts val="1500"/>
              <a:buChar char="•"/>
              <a:defRPr sz="1500"/>
            </a:lvl9pPr>
          </a:lstStyle>
          <a:p/>
        </p:txBody>
      </p:sp>
      <p:sp>
        <p:nvSpPr>
          <p:cNvPr id="58" name="Google Shape;58;p1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59" name="Google Shape;59;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8" name="Google Shape;8;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Calibri"/>
                <a:ea typeface="Calibri"/>
                <a:cs typeface="Calibri"/>
                <a:sym typeface="Calibri"/>
              </a:defRPr>
            </a:lvl1pPr>
            <a:lvl2pPr indent="0" lvl="1" marL="0" marR="0" rtl="0" algn="r">
              <a:spcBef>
                <a:spcPts val="0"/>
              </a:spcBef>
              <a:buNone/>
              <a:defRPr b="0" i="0" sz="900" u="none" cap="none" strike="noStrike">
                <a:solidFill>
                  <a:schemeClr val="lt1"/>
                </a:solidFill>
                <a:latin typeface="Calibri"/>
                <a:ea typeface="Calibri"/>
                <a:cs typeface="Calibri"/>
                <a:sym typeface="Calibri"/>
              </a:defRPr>
            </a:lvl2pPr>
            <a:lvl3pPr indent="0" lvl="2" marL="0" marR="0" rtl="0" algn="r">
              <a:spcBef>
                <a:spcPts val="0"/>
              </a:spcBef>
              <a:buNone/>
              <a:defRPr b="0" i="0" sz="900" u="none" cap="none" strike="noStrike">
                <a:solidFill>
                  <a:schemeClr val="lt1"/>
                </a:solidFill>
                <a:latin typeface="Calibri"/>
                <a:ea typeface="Calibri"/>
                <a:cs typeface="Calibri"/>
                <a:sym typeface="Calibri"/>
              </a:defRPr>
            </a:lvl3pPr>
            <a:lvl4pPr indent="0" lvl="3" marL="0" marR="0" rtl="0" algn="r">
              <a:spcBef>
                <a:spcPts val="0"/>
              </a:spcBef>
              <a:buNone/>
              <a:defRPr b="0" i="0" sz="900" u="none" cap="none" strike="noStrike">
                <a:solidFill>
                  <a:schemeClr val="lt1"/>
                </a:solidFill>
                <a:latin typeface="Calibri"/>
                <a:ea typeface="Calibri"/>
                <a:cs typeface="Calibri"/>
                <a:sym typeface="Calibri"/>
              </a:defRPr>
            </a:lvl4pPr>
            <a:lvl5pPr indent="0" lvl="4" marL="0" marR="0" rtl="0" algn="r">
              <a:spcBef>
                <a:spcPts val="0"/>
              </a:spcBef>
              <a:buNone/>
              <a:defRPr b="0" i="0" sz="900" u="none" cap="none" strike="noStrike">
                <a:solidFill>
                  <a:schemeClr val="lt1"/>
                </a:solidFill>
                <a:latin typeface="Calibri"/>
                <a:ea typeface="Calibri"/>
                <a:cs typeface="Calibri"/>
                <a:sym typeface="Calibri"/>
              </a:defRPr>
            </a:lvl5pPr>
            <a:lvl6pPr indent="0" lvl="5" marL="0" marR="0" rtl="0" algn="r">
              <a:spcBef>
                <a:spcPts val="0"/>
              </a:spcBef>
              <a:buNone/>
              <a:defRPr b="0" i="0" sz="900" u="none" cap="none" strike="noStrike">
                <a:solidFill>
                  <a:schemeClr val="lt1"/>
                </a:solidFill>
                <a:latin typeface="Calibri"/>
                <a:ea typeface="Calibri"/>
                <a:cs typeface="Calibri"/>
                <a:sym typeface="Calibri"/>
              </a:defRPr>
            </a:lvl6pPr>
            <a:lvl7pPr indent="0" lvl="6" marL="0" marR="0" rtl="0" algn="r">
              <a:spcBef>
                <a:spcPts val="0"/>
              </a:spcBef>
              <a:buNone/>
              <a:defRPr b="0" i="0" sz="900" u="none" cap="none" strike="noStrike">
                <a:solidFill>
                  <a:schemeClr val="lt1"/>
                </a:solidFill>
                <a:latin typeface="Calibri"/>
                <a:ea typeface="Calibri"/>
                <a:cs typeface="Calibri"/>
                <a:sym typeface="Calibri"/>
              </a:defRPr>
            </a:lvl7pPr>
            <a:lvl8pPr indent="0" lvl="7" marL="0" marR="0" rtl="0" algn="r">
              <a:spcBef>
                <a:spcPts val="0"/>
              </a:spcBef>
              <a:buNone/>
              <a:defRPr b="0" i="0" sz="900" u="none" cap="none" strike="noStrike">
                <a:solidFill>
                  <a:schemeClr val="lt1"/>
                </a:solidFill>
                <a:latin typeface="Calibri"/>
                <a:ea typeface="Calibri"/>
                <a:cs typeface="Calibri"/>
                <a:sym typeface="Calibri"/>
              </a:defRPr>
            </a:lvl8pPr>
            <a:lvl9pPr indent="0" lvl="8" marL="0" marR="0" rtl="0" algn="r">
              <a:spcBef>
                <a:spcPts val="0"/>
              </a:spcBef>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mailto:anjanette@echo-nc.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0000"/>
          </a:blip>
          <a:stretch>
            <a:fillRect/>
          </a:stretch>
        </a:blipFill>
      </p:bgPr>
    </p:bg>
    <p:spTree>
      <p:nvGrpSpPr>
        <p:cNvPr id="85" name="Shape 85"/>
        <p:cNvGrpSpPr/>
        <p:nvPr/>
      </p:nvGrpSpPr>
      <p:grpSpPr>
        <a:xfrm>
          <a:off x="0" y="0"/>
          <a:ext cx="0" cy="0"/>
          <a:chOff x="0" y="0"/>
          <a:chExt cx="0" cy="0"/>
        </a:xfrm>
      </p:grpSpPr>
      <p:sp>
        <p:nvSpPr>
          <p:cNvPr id="86" name="Google Shape;86;p1"/>
          <p:cNvSpPr/>
          <p:nvPr/>
        </p:nvSpPr>
        <p:spPr>
          <a:xfrm>
            <a:off x="0" y="0"/>
            <a:ext cx="73152" cy="5143500"/>
          </a:xfrm>
          <a:prstGeom prst="rect">
            <a:avLst/>
          </a:prstGeom>
          <a:solidFill>
            <a:srgbClr val="0033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
          <p:cNvSpPr/>
          <p:nvPr/>
        </p:nvSpPr>
        <p:spPr>
          <a:xfrm>
            <a:off x="731520" y="548640"/>
            <a:ext cx="7315200" cy="3200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t/>
            </a:r>
            <a:endParaRPr sz="1100">
              <a:solidFill>
                <a:schemeClr val="lt1"/>
              </a:solidFill>
              <a:latin typeface="Calibri"/>
              <a:ea typeface="Calibri"/>
              <a:cs typeface="Calibri"/>
              <a:sym typeface="Calibri"/>
            </a:endParaRPr>
          </a:p>
        </p:txBody>
      </p:sp>
      <p:sp>
        <p:nvSpPr>
          <p:cNvPr id="88" name="Google Shape;88;p1"/>
          <p:cNvSpPr/>
          <p:nvPr/>
        </p:nvSpPr>
        <p:spPr>
          <a:xfrm>
            <a:off x="731520" y="1554480"/>
            <a:ext cx="7772400" cy="11887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3317"/>
              </a:buClr>
              <a:buSzPts val="4200"/>
              <a:buFont typeface="Georgia"/>
              <a:buNone/>
            </a:pPr>
            <a:r>
              <a:rPr b="1" lang="en-US" sz="4200">
                <a:solidFill>
                  <a:srgbClr val="003317"/>
                </a:solidFill>
                <a:latin typeface="Avenir"/>
                <a:ea typeface="Avenir"/>
                <a:cs typeface="Avenir"/>
                <a:sym typeface="Avenir"/>
              </a:rPr>
              <a:t>Who Gets the Upgrade?</a:t>
            </a:r>
            <a:endParaRPr sz="4200">
              <a:solidFill>
                <a:srgbClr val="003317"/>
              </a:solidFill>
              <a:latin typeface="Avenir"/>
              <a:ea typeface="Avenir"/>
              <a:cs typeface="Avenir"/>
              <a:sym typeface="Avenir"/>
            </a:endParaRPr>
          </a:p>
        </p:txBody>
      </p:sp>
      <p:sp>
        <p:nvSpPr>
          <p:cNvPr id="89" name="Google Shape;89;p1"/>
          <p:cNvSpPr/>
          <p:nvPr/>
        </p:nvSpPr>
        <p:spPr>
          <a:xfrm>
            <a:off x="780158" y="2460612"/>
            <a:ext cx="7315200" cy="5486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2200"/>
              <a:buFont typeface="Calibri"/>
              <a:buNone/>
            </a:pPr>
            <a:r>
              <a:rPr i="1" lang="en-US" sz="2200">
                <a:solidFill>
                  <a:srgbClr val="003317"/>
                </a:solidFill>
                <a:latin typeface="Avenir"/>
                <a:ea typeface="Avenir"/>
                <a:cs typeface="Avenir"/>
                <a:sym typeface="Avenir"/>
              </a:rPr>
              <a:t>AI, Access, and the Next Economy</a:t>
            </a:r>
            <a:endParaRPr sz="2200">
              <a:solidFill>
                <a:srgbClr val="003317"/>
              </a:solidFill>
              <a:latin typeface="Avenir"/>
              <a:ea typeface="Avenir"/>
              <a:cs typeface="Avenir"/>
              <a:sym typeface="Avenir"/>
            </a:endParaRPr>
          </a:p>
        </p:txBody>
      </p:sp>
      <p:cxnSp>
        <p:nvCxnSpPr>
          <p:cNvPr id="90" name="Google Shape;90;p1"/>
          <p:cNvCxnSpPr/>
          <p:nvPr/>
        </p:nvCxnSpPr>
        <p:spPr>
          <a:xfrm>
            <a:off x="731520" y="3108960"/>
            <a:ext cx="2286000" cy="0"/>
          </a:xfrm>
          <a:prstGeom prst="straightConnector1">
            <a:avLst/>
          </a:prstGeom>
          <a:noFill/>
          <a:ln cap="flat" cmpd="sng" w="25400">
            <a:solidFill>
              <a:srgbClr val="0F9690"/>
            </a:solidFill>
            <a:prstDash val="solid"/>
            <a:round/>
            <a:headEnd len="sm" w="sm" type="none"/>
            <a:tailEnd len="sm" w="sm" type="none"/>
          </a:ln>
        </p:spPr>
      </p:cxnSp>
      <p:sp>
        <p:nvSpPr>
          <p:cNvPr id="91" name="Google Shape;91;p1"/>
          <p:cNvSpPr/>
          <p:nvPr/>
        </p:nvSpPr>
        <p:spPr>
          <a:xfrm>
            <a:off x="731520" y="3383280"/>
            <a:ext cx="457200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1600"/>
              <a:buFont typeface="Calibri"/>
              <a:buNone/>
            </a:pPr>
            <a:r>
              <a:rPr lang="en-US" sz="1600">
                <a:solidFill>
                  <a:srgbClr val="003317"/>
                </a:solidFill>
                <a:latin typeface="Avenir"/>
                <a:ea typeface="Avenir"/>
                <a:cs typeface="Avenir"/>
                <a:sym typeface="Avenir"/>
              </a:rPr>
              <a:t>Anjanette Miller</a:t>
            </a:r>
            <a:endParaRPr sz="1600">
              <a:solidFill>
                <a:srgbClr val="003317"/>
              </a:solidFill>
              <a:latin typeface="Avenir"/>
              <a:ea typeface="Avenir"/>
              <a:cs typeface="Avenir"/>
              <a:sym typeface="Avenir"/>
            </a:endParaRPr>
          </a:p>
        </p:txBody>
      </p:sp>
      <p:sp>
        <p:nvSpPr>
          <p:cNvPr id="92" name="Google Shape;92;p1"/>
          <p:cNvSpPr/>
          <p:nvPr/>
        </p:nvSpPr>
        <p:spPr>
          <a:xfrm>
            <a:off x="731520" y="3749040"/>
            <a:ext cx="4572000" cy="3200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1200"/>
              <a:buFont typeface="Calibri"/>
              <a:buNone/>
            </a:pPr>
            <a:r>
              <a:rPr lang="en-US" sz="1200">
                <a:solidFill>
                  <a:srgbClr val="003317"/>
                </a:solidFill>
                <a:latin typeface="Avenir"/>
                <a:ea typeface="Avenir"/>
                <a:cs typeface="Avenir"/>
                <a:sym typeface="Avenir"/>
              </a:rPr>
              <a:t>CEO, echo  |  echo-nc.org</a:t>
            </a:r>
            <a:endParaRPr sz="1200">
              <a:solidFill>
                <a:srgbClr val="003317"/>
              </a:solidFill>
              <a:latin typeface="Avenir"/>
              <a:ea typeface="Avenir"/>
              <a:cs typeface="Avenir"/>
              <a:sym typeface="Avenir"/>
            </a:endParaRPr>
          </a:p>
        </p:txBody>
      </p:sp>
      <p:pic>
        <p:nvPicPr>
          <p:cNvPr descr="e&#10;&#10;AI-generated content may be incorrect." id="93" name="Google Shape;93;p1"/>
          <p:cNvPicPr preferRelativeResize="0"/>
          <p:nvPr/>
        </p:nvPicPr>
        <p:blipFill rotWithShape="1">
          <a:blip r:embed="rId4">
            <a:alphaModFix/>
          </a:blip>
          <a:srcRect b="0" l="0" r="0" t="0"/>
          <a:stretch/>
        </p:blipFill>
        <p:spPr>
          <a:xfrm>
            <a:off x="596595" y="4205308"/>
            <a:ext cx="1965865" cy="8709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0000"/>
          </a:blip>
          <a:stretch>
            <a:fillRect/>
          </a:stretch>
        </a:blipFill>
      </p:bgPr>
    </p:bg>
    <p:spTree>
      <p:nvGrpSpPr>
        <p:cNvPr id="98" name="Shape 98"/>
        <p:cNvGrpSpPr/>
        <p:nvPr/>
      </p:nvGrpSpPr>
      <p:grpSpPr>
        <a:xfrm>
          <a:off x="0" y="0"/>
          <a:ext cx="0" cy="0"/>
          <a:chOff x="0" y="0"/>
          <a:chExt cx="0" cy="0"/>
        </a:xfrm>
      </p:grpSpPr>
      <p:sp>
        <p:nvSpPr>
          <p:cNvPr id="99" name="Google Shape;99;p2"/>
          <p:cNvSpPr/>
          <p:nvPr/>
        </p:nvSpPr>
        <p:spPr>
          <a:xfrm>
            <a:off x="469500" y="379425"/>
            <a:ext cx="78678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1400"/>
              <a:buFont typeface="Arial"/>
              <a:buNone/>
            </a:pPr>
            <a:r>
              <a:rPr b="1" lang="en-US" sz="2600">
                <a:solidFill>
                  <a:srgbClr val="0C343D"/>
                </a:solidFill>
                <a:latin typeface="Avenir"/>
                <a:ea typeface="Avenir"/>
                <a:cs typeface="Avenir"/>
                <a:sym typeface="Avenir"/>
              </a:rPr>
              <a:t>THE REALITY CHECK (the digital divide still exists)</a:t>
            </a:r>
            <a:endParaRPr sz="2600">
              <a:solidFill>
                <a:srgbClr val="0C343D"/>
              </a:solidFill>
              <a:latin typeface="Avenir"/>
              <a:ea typeface="Avenir"/>
              <a:cs typeface="Avenir"/>
              <a:sym typeface="Avenir"/>
            </a:endParaRPr>
          </a:p>
        </p:txBody>
      </p:sp>
      <p:sp>
        <p:nvSpPr>
          <p:cNvPr id="100" name="Google Shape;100;p2"/>
          <p:cNvSpPr/>
          <p:nvPr/>
        </p:nvSpPr>
        <p:spPr>
          <a:xfrm>
            <a:off x="2986825" y="2585750"/>
            <a:ext cx="6109500" cy="948000"/>
          </a:xfrm>
          <a:prstGeom prst="rect">
            <a:avLst/>
          </a:prstGeom>
          <a:solidFill>
            <a:srgbClr val="003317"/>
          </a:solidFill>
          <a:ln>
            <a:noFill/>
          </a:ln>
          <a:effectLst>
            <a:outerShdw blurRad="86304" rotWithShape="0" algn="bl" dir="8100000" dist="32364">
              <a:srgbClr val="000000">
                <a:alpha val="12156"/>
              </a:srgbClr>
            </a:outerShdw>
          </a:effectLst>
        </p:spPr>
        <p:txBody>
          <a:bodyPr anchorCtr="0" anchor="t" bIns="38825" lIns="77650" spcFirstLastPara="1" rIns="77650" wrap="square" tIns="38825">
            <a:noAutofit/>
          </a:bodyPr>
          <a:lstStyle/>
          <a:p>
            <a:pPr indent="0" lvl="0" marL="0" marR="0" rtl="0" algn="l">
              <a:spcBef>
                <a:spcPts val="0"/>
              </a:spcBef>
              <a:spcAft>
                <a:spcPts val="0"/>
              </a:spcAft>
              <a:buNone/>
            </a:pPr>
            <a:r>
              <a:t/>
            </a:r>
            <a:endParaRPr sz="1529">
              <a:solidFill>
                <a:schemeClr val="lt1"/>
              </a:solidFill>
              <a:latin typeface="Avenir"/>
              <a:ea typeface="Avenir"/>
              <a:cs typeface="Avenir"/>
              <a:sym typeface="Avenir"/>
            </a:endParaRPr>
          </a:p>
        </p:txBody>
      </p:sp>
      <p:sp>
        <p:nvSpPr>
          <p:cNvPr id="101" name="Google Shape;101;p2"/>
          <p:cNvSpPr/>
          <p:nvPr/>
        </p:nvSpPr>
        <p:spPr>
          <a:xfrm>
            <a:off x="243191" y="4709160"/>
            <a:ext cx="93357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3317"/>
              </a:buClr>
              <a:buSzPts val="1100"/>
              <a:buFont typeface="Calibri"/>
              <a:buNone/>
            </a:pPr>
            <a:r>
              <a:rPr b="1" i="1" lang="en-US" sz="1700">
                <a:solidFill>
                  <a:srgbClr val="0C343D"/>
                </a:solidFill>
                <a:latin typeface="Avenir"/>
                <a:ea typeface="Avenir"/>
                <a:cs typeface="Avenir"/>
                <a:sym typeface="Avenir"/>
              </a:rPr>
              <a:t>Cost is the primary barrier to home broadband adoption</a:t>
            </a:r>
            <a:endParaRPr b="1" sz="1700">
              <a:solidFill>
                <a:srgbClr val="0C343D"/>
              </a:solidFill>
              <a:latin typeface="Avenir"/>
              <a:ea typeface="Avenir"/>
              <a:cs typeface="Avenir"/>
              <a:sym typeface="Avenir"/>
            </a:endParaRPr>
          </a:p>
        </p:txBody>
      </p:sp>
      <p:sp>
        <p:nvSpPr>
          <p:cNvPr id="102" name="Google Shape;102;p2"/>
          <p:cNvSpPr/>
          <p:nvPr/>
        </p:nvSpPr>
        <p:spPr>
          <a:xfrm>
            <a:off x="469500" y="2585750"/>
            <a:ext cx="2332800" cy="1998600"/>
          </a:xfrm>
          <a:prstGeom prst="rect">
            <a:avLst/>
          </a:prstGeom>
          <a:solidFill>
            <a:srgbClr val="003317"/>
          </a:solidFill>
          <a:ln>
            <a:noFill/>
          </a:ln>
          <a:effectLst>
            <a:outerShdw blurRad="86304" rotWithShape="0" algn="bl" dir="8100000" dist="32364">
              <a:srgbClr val="000000">
                <a:alpha val="12160"/>
              </a:srgbClr>
            </a:outerShdw>
          </a:effectLst>
        </p:spPr>
        <p:txBody>
          <a:bodyPr anchorCtr="0" anchor="t" bIns="38825" lIns="77650" spcFirstLastPara="1" rIns="77650" wrap="square" tIns="38825">
            <a:noAutofit/>
          </a:bodyPr>
          <a:lstStyle/>
          <a:p>
            <a:pPr indent="0" lvl="0" marL="0" marR="0" rtl="0" algn="l">
              <a:spcBef>
                <a:spcPts val="0"/>
              </a:spcBef>
              <a:spcAft>
                <a:spcPts val="0"/>
              </a:spcAft>
              <a:buNone/>
            </a:pPr>
            <a:r>
              <a:t/>
            </a:r>
            <a:endParaRPr sz="1529">
              <a:solidFill>
                <a:schemeClr val="lt1"/>
              </a:solidFill>
              <a:latin typeface="Avenir"/>
              <a:ea typeface="Avenir"/>
              <a:cs typeface="Avenir"/>
              <a:sym typeface="Avenir"/>
            </a:endParaRPr>
          </a:p>
        </p:txBody>
      </p:sp>
      <p:sp>
        <p:nvSpPr>
          <p:cNvPr id="103" name="Google Shape;103;p2"/>
          <p:cNvSpPr/>
          <p:nvPr/>
        </p:nvSpPr>
        <p:spPr>
          <a:xfrm>
            <a:off x="47676" y="2757077"/>
            <a:ext cx="3107100" cy="776700"/>
          </a:xfrm>
          <a:prstGeom prst="rect">
            <a:avLst/>
          </a:prstGeom>
          <a:noFill/>
          <a:ln>
            <a:noFill/>
          </a:ln>
        </p:spPr>
        <p:txBody>
          <a:bodyPr anchorCtr="0" anchor="ctr" bIns="38825" lIns="77650" spcFirstLastPara="1" rIns="77650" wrap="square" tIns="38825">
            <a:noAutofit/>
          </a:bodyPr>
          <a:lstStyle/>
          <a:p>
            <a:pPr indent="0" lvl="0" marL="0" marR="0" rtl="0" algn="ctr">
              <a:spcBef>
                <a:spcPts val="0"/>
              </a:spcBef>
              <a:spcAft>
                <a:spcPts val="0"/>
              </a:spcAft>
              <a:buClr>
                <a:schemeClr val="dk1"/>
              </a:buClr>
              <a:buSzPts val="4417"/>
              <a:buFont typeface="Georgia"/>
              <a:buNone/>
            </a:pPr>
            <a:r>
              <a:rPr b="1" lang="en-US" sz="4417">
                <a:solidFill>
                  <a:schemeClr val="dk1"/>
                </a:solidFill>
                <a:latin typeface="Avenir"/>
                <a:ea typeface="Avenir"/>
                <a:cs typeface="Avenir"/>
                <a:sym typeface="Avenir"/>
              </a:rPr>
              <a:t>1 in 4</a:t>
            </a:r>
            <a:endParaRPr sz="4417">
              <a:solidFill>
                <a:schemeClr val="dk1"/>
              </a:solidFill>
              <a:latin typeface="Avenir"/>
              <a:ea typeface="Avenir"/>
              <a:cs typeface="Avenir"/>
              <a:sym typeface="Avenir"/>
            </a:endParaRPr>
          </a:p>
        </p:txBody>
      </p:sp>
      <p:sp>
        <p:nvSpPr>
          <p:cNvPr id="104" name="Google Shape;104;p2"/>
          <p:cNvSpPr/>
          <p:nvPr/>
        </p:nvSpPr>
        <p:spPr>
          <a:xfrm>
            <a:off x="47676" y="3533789"/>
            <a:ext cx="3107100" cy="543600"/>
          </a:xfrm>
          <a:prstGeom prst="rect">
            <a:avLst/>
          </a:prstGeom>
          <a:noFill/>
          <a:ln>
            <a:noFill/>
          </a:ln>
        </p:spPr>
        <p:txBody>
          <a:bodyPr anchorCtr="0" anchor="t" bIns="38825" lIns="77650" spcFirstLastPara="1" rIns="77650" wrap="square" tIns="38825">
            <a:noAutofit/>
          </a:bodyPr>
          <a:lstStyle/>
          <a:p>
            <a:pPr indent="0" lvl="0" marL="0" marR="0" rtl="0" algn="ctr">
              <a:spcBef>
                <a:spcPts val="0"/>
              </a:spcBef>
              <a:spcAft>
                <a:spcPts val="0"/>
              </a:spcAft>
              <a:buClr>
                <a:srgbClr val="FFFFFF"/>
              </a:buClr>
              <a:buSzPts val="1189"/>
              <a:buFont typeface="Calibri"/>
              <a:buNone/>
            </a:pPr>
            <a:r>
              <a:rPr lang="en-US" sz="1189">
                <a:solidFill>
                  <a:srgbClr val="FFFFFF"/>
                </a:solidFill>
                <a:latin typeface="Avenir"/>
                <a:ea typeface="Avenir"/>
                <a:cs typeface="Avenir"/>
                <a:sym typeface="Avenir"/>
              </a:rPr>
              <a:t>low-income households</a:t>
            </a:r>
            <a:endParaRPr sz="1189">
              <a:solidFill>
                <a:schemeClr val="lt1"/>
              </a:solidFill>
              <a:latin typeface="Avenir"/>
              <a:ea typeface="Avenir"/>
              <a:cs typeface="Avenir"/>
              <a:sym typeface="Avenir"/>
            </a:endParaRPr>
          </a:p>
          <a:p>
            <a:pPr indent="0" lvl="0" marL="0" marR="0" rtl="0" algn="ctr">
              <a:spcBef>
                <a:spcPts val="0"/>
              </a:spcBef>
              <a:spcAft>
                <a:spcPts val="0"/>
              </a:spcAft>
              <a:buClr>
                <a:srgbClr val="FFFFFF"/>
              </a:buClr>
              <a:buSzPts val="1189"/>
              <a:buFont typeface="Calibri"/>
              <a:buNone/>
            </a:pPr>
            <a:r>
              <a:rPr lang="en-US" sz="1189">
                <a:solidFill>
                  <a:srgbClr val="FFFFFF"/>
                </a:solidFill>
                <a:latin typeface="Avenir"/>
                <a:ea typeface="Avenir"/>
                <a:cs typeface="Avenir"/>
                <a:sym typeface="Avenir"/>
              </a:rPr>
              <a:t>lack home broadband</a:t>
            </a:r>
            <a:endParaRPr sz="1189">
              <a:solidFill>
                <a:schemeClr val="lt1"/>
              </a:solidFill>
              <a:latin typeface="Avenir"/>
              <a:ea typeface="Avenir"/>
              <a:cs typeface="Avenir"/>
              <a:sym typeface="Avenir"/>
            </a:endParaRPr>
          </a:p>
        </p:txBody>
      </p:sp>
      <p:sp>
        <p:nvSpPr>
          <p:cNvPr id="105" name="Google Shape;105;p2"/>
          <p:cNvSpPr/>
          <p:nvPr/>
        </p:nvSpPr>
        <p:spPr>
          <a:xfrm>
            <a:off x="47676" y="4077375"/>
            <a:ext cx="3107100" cy="271800"/>
          </a:xfrm>
          <a:prstGeom prst="rect">
            <a:avLst/>
          </a:prstGeom>
          <a:noFill/>
          <a:ln>
            <a:noFill/>
          </a:ln>
        </p:spPr>
        <p:txBody>
          <a:bodyPr anchorCtr="0" anchor="ctr" bIns="38825" lIns="77650" spcFirstLastPara="1" rIns="77650" wrap="square" tIns="38825">
            <a:noAutofit/>
          </a:bodyPr>
          <a:lstStyle/>
          <a:p>
            <a:pPr indent="0" lvl="0" marL="0" marR="0" rtl="0" algn="ctr">
              <a:spcBef>
                <a:spcPts val="0"/>
              </a:spcBef>
              <a:spcAft>
                <a:spcPts val="0"/>
              </a:spcAft>
              <a:buClr>
                <a:srgbClr val="9CA3AF"/>
              </a:buClr>
              <a:buSzPts val="765"/>
              <a:buFont typeface="Calibri"/>
              <a:buNone/>
            </a:pPr>
            <a:r>
              <a:rPr i="1" lang="en-US" sz="764">
                <a:solidFill>
                  <a:srgbClr val="9CA3AF"/>
                </a:solidFill>
                <a:latin typeface="Avenir"/>
                <a:ea typeface="Avenir"/>
                <a:cs typeface="Avenir"/>
                <a:sym typeface="Avenir"/>
              </a:rPr>
              <a:t>Pew Research Center, 2024</a:t>
            </a:r>
            <a:endParaRPr sz="764">
              <a:solidFill>
                <a:schemeClr val="lt1"/>
              </a:solidFill>
              <a:latin typeface="Avenir"/>
              <a:ea typeface="Avenir"/>
              <a:cs typeface="Avenir"/>
              <a:sym typeface="Avenir"/>
            </a:endParaRPr>
          </a:p>
        </p:txBody>
      </p:sp>
      <p:sp>
        <p:nvSpPr>
          <p:cNvPr id="106" name="Google Shape;106;p2"/>
          <p:cNvSpPr/>
          <p:nvPr/>
        </p:nvSpPr>
        <p:spPr>
          <a:xfrm>
            <a:off x="3154775" y="2680850"/>
            <a:ext cx="5805600" cy="776700"/>
          </a:xfrm>
          <a:prstGeom prst="rect">
            <a:avLst/>
          </a:prstGeom>
          <a:noFill/>
          <a:ln>
            <a:noFill/>
          </a:ln>
        </p:spPr>
        <p:txBody>
          <a:bodyPr anchorCtr="0" anchor="ctr" bIns="38825" lIns="77650" spcFirstLastPara="1" rIns="77650" wrap="square" tIns="38825">
            <a:noAutofit/>
          </a:bodyPr>
          <a:lstStyle/>
          <a:p>
            <a:pPr indent="0" lvl="0" marL="0" marR="0" rtl="0" algn="l">
              <a:spcBef>
                <a:spcPts val="0"/>
              </a:spcBef>
              <a:spcAft>
                <a:spcPts val="0"/>
              </a:spcAft>
              <a:buClr>
                <a:schemeClr val="dk1"/>
              </a:buClr>
              <a:buSzPts val="4417"/>
              <a:buFont typeface="Georgia"/>
              <a:buNone/>
            </a:pPr>
            <a:r>
              <a:rPr b="1" lang="en-US" sz="1800">
                <a:solidFill>
                  <a:schemeClr val="dk1"/>
                </a:solidFill>
                <a:latin typeface="Avenir"/>
                <a:ea typeface="Avenir"/>
                <a:cs typeface="Avenir"/>
                <a:sym typeface="Avenir"/>
              </a:rPr>
              <a:t>Millions of Americans in rural and tribal area lack reliable access</a:t>
            </a:r>
            <a:endParaRPr sz="1800">
              <a:solidFill>
                <a:schemeClr val="dk1"/>
              </a:solidFill>
              <a:latin typeface="Avenir"/>
              <a:ea typeface="Avenir"/>
              <a:cs typeface="Avenir"/>
              <a:sym typeface="Avenir"/>
            </a:endParaRPr>
          </a:p>
        </p:txBody>
      </p:sp>
      <p:sp>
        <p:nvSpPr>
          <p:cNvPr id="107" name="Google Shape;107;p2"/>
          <p:cNvSpPr/>
          <p:nvPr/>
        </p:nvSpPr>
        <p:spPr>
          <a:xfrm>
            <a:off x="2986825" y="3636225"/>
            <a:ext cx="6109500" cy="948000"/>
          </a:xfrm>
          <a:prstGeom prst="rect">
            <a:avLst/>
          </a:prstGeom>
          <a:solidFill>
            <a:srgbClr val="003317"/>
          </a:solidFill>
          <a:ln>
            <a:noFill/>
          </a:ln>
          <a:effectLst>
            <a:outerShdw blurRad="86304" rotWithShape="0" algn="bl" dir="8100000" dist="32364">
              <a:srgbClr val="000000">
                <a:alpha val="12160"/>
              </a:srgbClr>
            </a:outerShdw>
          </a:effectLst>
        </p:spPr>
        <p:txBody>
          <a:bodyPr anchorCtr="0" anchor="t" bIns="38825" lIns="77650" spcFirstLastPara="1" rIns="77650" wrap="square" tIns="38825">
            <a:noAutofit/>
          </a:bodyPr>
          <a:lstStyle/>
          <a:p>
            <a:pPr indent="0" lvl="0" marL="0" marR="0" rtl="0" algn="l">
              <a:spcBef>
                <a:spcPts val="0"/>
              </a:spcBef>
              <a:spcAft>
                <a:spcPts val="0"/>
              </a:spcAft>
              <a:buNone/>
            </a:pPr>
            <a:r>
              <a:t/>
            </a:r>
            <a:endParaRPr sz="1529">
              <a:solidFill>
                <a:schemeClr val="lt1"/>
              </a:solidFill>
              <a:latin typeface="Avenir"/>
              <a:ea typeface="Avenir"/>
              <a:cs typeface="Avenir"/>
              <a:sym typeface="Avenir"/>
            </a:endParaRPr>
          </a:p>
        </p:txBody>
      </p:sp>
      <p:sp>
        <p:nvSpPr>
          <p:cNvPr id="108" name="Google Shape;108;p2"/>
          <p:cNvSpPr/>
          <p:nvPr/>
        </p:nvSpPr>
        <p:spPr>
          <a:xfrm>
            <a:off x="3154775" y="3731325"/>
            <a:ext cx="5805600" cy="776700"/>
          </a:xfrm>
          <a:prstGeom prst="rect">
            <a:avLst/>
          </a:prstGeom>
          <a:noFill/>
          <a:ln>
            <a:noFill/>
          </a:ln>
        </p:spPr>
        <p:txBody>
          <a:bodyPr anchorCtr="0" anchor="ctr" bIns="38825" lIns="77650" spcFirstLastPara="1" rIns="77650" wrap="square" tIns="38825">
            <a:noAutofit/>
          </a:bodyPr>
          <a:lstStyle/>
          <a:p>
            <a:pPr indent="0" lvl="0" marL="0" marR="0" rtl="0" algn="l">
              <a:spcBef>
                <a:spcPts val="0"/>
              </a:spcBef>
              <a:spcAft>
                <a:spcPts val="0"/>
              </a:spcAft>
              <a:buClr>
                <a:schemeClr val="dk1"/>
              </a:buClr>
              <a:buSzPts val="4417"/>
              <a:buFont typeface="Georgia"/>
              <a:buNone/>
            </a:pPr>
            <a:r>
              <a:rPr b="1" lang="en-US" sz="1800">
                <a:solidFill>
                  <a:schemeClr val="dk1"/>
                </a:solidFill>
                <a:latin typeface="Avenir"/>
                <a:ea typeface="Avenir"/>
                <a:cs typeface="Avenir"/>
                <a:sym typeface="Avenir"/>
              </a:rPr>
              <a:t>ISPs systematically underinvest in lower-income urban areas</a:t>
            </a:r>
            <a:endParaRPr sz="1800">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113" name="Shape 113"/>
        <p:cNvGrpSpPr/>
        <p:nvPr/>
      </p:nvGrpSpPr>
      <p:grpSpPr>
        <a:xfrm>
          <a:off x="0" y="0"/>
          <a:ext cx="0" cy="0"/>
          <a:chOff x="0" y="0"/>
          <a:chExt cx="0" cy="0"/>
        </a:xfrm>
      </p:grpSpPr>
      <p:sp>
        <p:nvSpPr>
          <p:cNvPr id="114" name="Google Shape;114;p3"/>
          <p:cNvSpPr/>
          <p:nvPr/>
        </p:nvSpPr>
        <p:spPr>
          <a:xfrm>
            <a:off x="530700" y="365750"/>
            <a:ext cx="46815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3400">
                <a:solidFill>
                  <a:schemeClr val="dk1"/>
                </a:solidFill>
                <a:latin typeface="Avenir"/>
                <a:ea typeface="Avenir"/>
                <a:cs typeface="Avenir"/>
                <a:sym typeface="Avenir"/>
              </a:rPr>
              <a:t>NC: A Case Study</a:t>
            </a:r>
            <a:endParaRPr sz="3400">
              <a:solidFill>
                <a:schemeClr val="dk1"/>
              </a:solidFill>
              <a:latin typeface="Avenir"/>
              <a:ea typeface="Avenir"/>
              <a:cs typeface="Avenir"/>
              <a:sym typeface="Avenir"/>
            </a:endParaRPr>
          </a:p>
        </p:txBody>
      </p:sp>
      <p:sp>
        <p:nvSpPr>
          <p:cNvPr id="115" name="Google Shape;115;p3"/>
          <p:cNvSpPr/>
          <p:nvPr/>
        </p:nvSpPr>
        <p:spPr>
          <a:xfrm>
            <a:off x="640080" y="3977640"/>
            <a:ext cx="8046720" cy="731520"/>
          </a:xfrm>
          <a:prstGeom prst="rect">
            <a:avLst/>
          </a:prstGeom>
          <a:solidFill>
            <a:srgbClr val="0033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116" name="Google Shape;116;p3"/>
          <p:cNvSpPr/>
          <p:nvPr/>
        </p:nvSpPr>
        <p:spPr>
          <a:xfrm>
            <a:off x="914400" y="4317110"/>
            <a:ext cx="7315200" cy="640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Calibri"/>
              <a:buNone/>
            </a:pPr>
            <a:r>
              <a:rPr i="1" lang="en-US">
                <a:solidFill>
                  <a:srgbClr val="FFFFFF"/>
                </a:solidFill>
                <a:latin typeface="Avenir"/>
                <a:ea typeface="Avenir"/>
                <a:cs typeface="Avenir"/>
                <a:sym typeface="Avenir"/>
              </a:rPr>
              <a:t>The infrastructure is being built on a government timeline while technology is is moving on a venture capital timeline. </a:t>
            </a:r>
            <a:endParaRPr sz="1400">
              <a:solidFill>
                <a:schemeClr val="lt1"/>
              </a:solidFill>
              <a:latin typeface="Avenir"/>
              <a:ea typeface="Avenir"/>
              <a:cs typeface="Avenir"/>
              <a:sym typeface="Avenir"/>
            </a:endParaRPr>
          </a:p>
        </p:txBody>
      </p:sp>
      <p:graphicFrame>
        <p:nvGraphicFramePr>
          <p:cNvPr id="117" name="Google Shape;117;p3"/>
          <p:cNvGraphicFramePr/>
          <p:nvPr/>
        </p:nvGraphicFramePr>
        <p:xfrm>
          <a:off x="530700" y="870850"/>
          <a:ext cx="3000000" cy="3000000"/>
        </p:xfrm>
        <a:graphic>
          <a:graphicData uri="http://schemas.openxmlformats.org/drawingml/2006/table">
            <a:tbl>
              <a:tblPr>
                <a:noFill/>
                <a:tableStyleId>{8239A0F0-FE27-40BD-B516-B32D0E37527C}</a:tableStyleId>
              </a:tblPr>
              <a:tblGrid>
                <a:gridCol w="2816675"/>
                <a:gridCol w="1864700"/>
                <a:gridCol w="1836425"/>
                <a:gridCol w="1755300"/>
              </a:tblGrid>
              <a:tr h="353800">
                <a:tc>
                  <a:txBody>
                    <a:bodyPr/>
                    <a:lstStyle/>
                    <a:p>
                      <a:pPr indent="0" lvl="0" marL="0" rtl="0" algn="ctr">
                        <a:spcBef>
                          <a:spcPts val="0"/>
                        </a:spcBef>
                        <a:spcAft>
                          <a:spcPts val="0"/>
                        </a:spcAft>
                        <a:buNone/>
                      </a:pPr>
                      <a:r>
                        <a:rPr b="1" lang="en-US" sz="1500">
                          <a:latin typeface="Avenir"/>
                          <a:ea typeface="Avenir"/>
                          <a:cs typeface="Avenir"/>
                          <a:sym typeface="Avenir"/>
                        </a:rPr>
                        <a:t>METRIC</a:t>
                      </a:r>
                      <a:endParaRPr b="1" sz="1500">
                        <a:latin typeface="Avenir"/>
                        <a:ea typeface="Avenir"/>
                        <a:cs typeface="Avenir"/>
                        <a:sym typeface="Avenir"/>
                      </a:endParaRPr>
                    </a:p>
                  </a:txBody>
                  <a:tcPr marT="91425" marB="91425" marR="91425" marL="91425">
                    <a:solidFill>
                      <a:srgbClr val="5CFFA7"/>
                    </a:solidFill>
                  </a:tcPr>
                </a:tc>
                <a:tc>
                  <a:txBody>
                    <a:bodyPr/>
                    <a:lstStyle/>
                    <a:p>
                      <a:pPr indent="0" lvl="0" marL="0" rtl="0" algn="ctr">
                        <a:spcBef>
                          <a:spcPts val="0"/>
                        </a:spcBef>
                        <a:spcAft>
                          <a:spcPts val="0"/>
                        </a:spcAft>
                        <a:buNone/>
                      </a:pPr>
                      <a:r>
                        <a:rPr b="1" lang="en-US" sz="1500">
                          <a:latin typeface="Avenir"/>
                          <a:ea typeface="Avenir"/>
                          <a:cs typeface="Avenir"/>
                          <a:sym typeface="Avenir"/>
                        </a:rPr>
                        <a:t>TRIANGLE METRO</a:t>
                      </a:r>
                      <a:endParaRPr b="1" sz="1500">
                        <a:latin typeface="Avenir"/>
                        <a:ea typeface="Avenir"/>
                        <a:cs typeface="Avenir"/>
                        <a:sym typeface="Avenir"/>
                      </a:endParaRPr>
                    </a:p>
                  </a:txBody>
                  <a:tcPr marT="91425" marB="91425" marR="91425" marL="91425">
                    <a:solidFill>
                      <a:srgbClr val="5CFFA7"/>
                    </a:solidFill>
                  </a:tcPr>
                </a:tc>
                <a:tc>
                  <a:txBody>
                    <a:bodyPr/>
                    <a:lstStyle/>
                    <a:p>
                      <a:pPr indent="0" lvl="0" marL="0" rtl="0" algn="ctr">
                        <a:spcBef>
                          <a:spcPts val="0"/>
                        </a:spcBef>
                        <a:spcAft>
                          <a:spcPts val="0"/>
                        </a:spcAft>
                        <a:buNone/>
                      </a:pPr>
                      <a:r>
                        <a:rPr b="1" lang="en-US" sz="1500">
                          <a:latin typeface="Avenir"/>
                          <a:ea typeface="Avenir"/>
                          <a:cs typeface="Avenir"/>
                          <a:sym typeface="Avenir"/>
                        </a:rPr>
                        <a:t>RURAL NC</a:t>
                      </a:r>
                      <a:endParaRPr b="1" sz="1500">
                        <a:latin typeface="Avenir"/>
                        <a:ea typeface="Avenir"/>
                        <a:cs typeface="Avenir"/>
                        <a:sym typeface="Avenir"/>
                      </a:endParaRPr>
                    </a:p>
                  </a:txBody>
                  <a:tcPr marT="91425" marB="91425" marR="91425" marL="91425">
                    <a:solidFill>
                      <a:srgbClr val="5CFFA7"/>
                    </a:solidFill>
                  </a:tcPr>
                </a:tc>
                <a:tc>
                  <a:txBody>
                    <a:bodyPr/>
                    <a:lstStyle/>
                    <a:p>
                      <a:pPr indent="0" lvl="0" marL="0" rtl="0" algn="ctr">
                        <a:spcBef>
                          <a:spcPts val="0"/>
                        </a:spcBef>
                        <a:spcAft>
                          <a:spcPts val="0"/>
                        </a:spcAft>
                        <a:buNone/>
                      </a:pPr>
                      <a:r>
                        <a:rPr b="1" lang="en-US" sz="1500">
                          <a:latin typeface="Avenir"/>
                          <a:ea typeface="Avenir"/>
                          <a:cs typeface="Avenir"/>
                          <a:sym typeface="Avenir"/>
                        </a:rPr>
                        <a:t>NC STATEWIDE</a:t>
                      </a:r>
                      <a:endParaRPr b="1" sz="1500">
                        <a:latin typeface="Avenir"/>
                        <a:ea typeface="Avenir"/>
                        <a:cs typeface="Avenir"/>
                        <a:sym typeface="Avenir"/>
                      </a:endParaRPr>
                    </a:p>
                  </a:txBody>
                  <a:tcPr marT="91425" marB="91425" marR="91425" marL="91425">
                    <a:solidFill>
                      <a:srgbClr val="5CFFA7"/>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Household w/o broadband</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~7-13%</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~25-40%</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~17-20%</a:t>
                      </a:r>
                      <a:endParaRPr b="1">
                        <a:latin typeface="Avenir"/>
                        <a:ea typeface="Avenir"/>
                        <a:cs typeface="Avenir"/>
                        <a:sym typeface="Aveni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Households w/ no device</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~6-10%</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~12-18%</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~10-13%</a:t>
                      </a:r>
                      <a:endParaRPr b="1">
                        <a:latin typeface="Avenir"/>
                        <a:ea typeface="Avenir"/>
                        <a:cs typeface="Avenir"/>
                        <a:sym typeface="Aveni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Smartphone-only internet</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~8-10%</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~15-20%</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~12-14%</a:t>
                      </a:r>
                      <a:endParaRPr b="1">
                        <a:latin typeface="Avenir"/>
                        <a:ea typeface="Avenir"/>
                        <a:cs typeface="Avenir"/>
                        <a:sym typeface="Aveni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Median household income</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~$65-80K</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~$30-45K</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~$57K</a:t>
                      </a:r>
                      <a:endParaRPr b="1">
                        <a:latin typeface="Avenir"/>
                        <a:ea typeface="Avenir"/>
                        <a:cs typeface="Avenir"/>
                        <a:sym typeface="Aveni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Underserved (BEAD) locations</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Concentrated in specific tracts</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Widespread</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~598,000+ locations</a:t>
                      </a:r>
                      <a:endParaRPr b="1">
                        <a:latin typeface="Avenir"/>
                        <a:ea typeface="Avenir"/>
                        <a:cs typeface="Avenir"/>
                        <a:sym typeface="Avenir"/>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b="1" lang="en-US">
                          <a:latin typeface="Avenir"/>
                          <a:ea typeface="Avenir"/>
                          <a:cs typeface="Avenir"/>
                          <a:sym typeface="Avenir"/>
                        </a:rPr>
                        <a:t>BEAD deployment</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*gap is affordability / adoption</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2027-2028 earliest</a:t>
                      </a:r>
                      <a:endParaRPr b="1">
                        <a:latin typeface="Avenir"/>
                        <a:ea typeface="Avenir"/>
                        <a:cs typeface="Avenir"/>
                        <a:sym typeface="Avenir"/>
                      </a:endParaRPr>
                    </a:p>
                  </a:txBody>
                  <a:tcPr marT="91425" marB="91425" marR="91425" marL="91425">
                    <a:solidFill>
                      <a:schemeClr val="dk1"/>
                    </a:solidFill>
                  </a:tcPr>
                </a:tc>
                <a:tc>
                  <a:txBody>
                    <a:bodyPr/>
                    <a:lstStyle/>
                    <a:p>
                      <a:pPr indent="0" lvl="0" marL="0" rtl="0" algn="l">
                        <a:spcBef>
                          <a:spcPts val="0"/>
                        </a:spcBef>
                        <a:spcAft>
                          <a:spcPts val="0"/>
                        </a:spcAft>
                        <a:buNone/>
                      </a:pPr>
                      <a:r>
                        <a:rPr b="1" lang="en-US">
                          <a:latin typeface="Avenir"/>
                          <a:ea typeface="Avenir"/>
                          <a:cs typeface="Avenir"/>
                          <a:sym typeface="Avenir"/>
                        </a:rPr>
                        <a:t>Rolling 2028</a:t>
                      </a:r>
                      <a:endParaRPr b="1">
                        <a:latin typeface="Avenir"/>
                        <a:ea typeface="Avenir"/>
                        <a:cs typeface="Avenir"/>
                        <a:sym typeface="Avenir"/>
                      </a:endParaRPr>
                    </a:p>
                  </a:txBody>
                  <a:tcPr marT="91425" marB="91425" marR="91425" marL="91425">
                    <a:solidFill>
                      <a:schemeClr val="dk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4"/>
          <p:cNvSpPr/>
          <p:nvPr/>
        </p:nvSpPr>
        <p:spPr>
          <a:xfrm>
            <a:off x="109405" y="811685"/>
            <a:ext cx="45720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2300">
                <a:solidFill>
                  <a:schemeClr val="dk1"/>
                </a:solidFill>
              </a:rPr>
              <a:t>NOBODY CAN KEEP UP</a:t>
            </a:r>
            <a:endParaRPr sz="2300">
              <a:solidFill>
                <a:schemeClr val="dk1"/>
              </a:solidFill>
              <a:latin typeface="Calibri"/>
              <a:ea typeface="Calibri"/>
              <a:cs typeface="Calibri"/>
              <a:sym typeface="Calibri"/>
            </a:endParaRPr>
          </a:p>
        </p:txBody>
      </p:sp>
      <p:sp>
        <p:nvSpPr>
          <p:cNvPr id="124" name="Google Shape;124;p4"/>
          <p:cNvSpPr/>
          <p:nvPr/>
        </p:nvSpPr>
        <p:spPr>
          <a:xfrm>
            <a:off x="669154" y="1463096"/>
            <a:ext cx="2560200" cy="2560200"/>
          </a:xfrm>
          <a:prstGeom prst="rect">
            <a:avLst/>
          </a:prstGeom>
          <a:solidFill>
            <a:schemeClr val="lt2"/>
          </a:solidFill>
          <a:ln>
            <a:noFill/>
          </a:ln>
          <a:effectLst>
            <a:outerShdw blurRad="101600" rotWithShape="0" algn="bl" dir="8100000" dist="3810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125" name="Google Shape;125;p4"/>
          <p:cNvSpPr/>
          <p:nvPr/>
        </p:nvSpPr>
        <p:spPr>
          <a:xfrm>
            <a:off x="190940" y="1768753"/>
            <a:ext cx="3516600" cy="880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3"/>
              </a:buClr>
              <a:buSzPts val="3200"/>
              <a:buFont typeface="Georgia"/>
              <a:buNone/>
            </a:pPr>
            <a:r>
              <a:rPr b="1" lang="en-US" sz="3200">
                <a:solidFill>
                  <a:schemeClr val="accent3"/>
                </a:solidFill>
                <a:latin typeface="Avenir"/>
                <a:ea typeface="Avenir"/>
                <a:cs typeface="Avenir"/>
                <a:sym typeface="Avenir"/>
              </a:rPr>
              <a:t>$100-300+</a:t>
            </a:r>
            <a:endParaRPr sz="3200">
              <a:solidFill>
                <a:schemeClr val="accent3"/>
              </a:solidFill>
              <a:latin typeface="Avenir"/>
              <a:ea typeface="Avenir"/>
              <a:cs typeface="Avenir"/>
              <a:sym typeface="Avenir"/>
            </a:endParaRPr>
          </a:p>
        </p:txBody>
      </p:sp>
      <p:sp>
        <p:nvSpPr>
          <p:cNvPr id="126" name="Google Shape;126;p4"/>
          <p:cNvSpPr/>
          <p:nvPr/>
        </p:nvSpPr>
        <p:spPr>
          <a:xfrm>
            <a:off x="605925" y="2606203"/>
            <a:ext cx="2560200" cy="640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3317"/>
              </a:buClr>
              <a:buSzPts val="1800"/>
              <a:buFont typeface="Calibri"/>
              <a:buNone/>
            </a:pPr>
            <a:r>
              <a:rPr lang="en-US" sz="1800">
                <a:solidFill>
                  <a:srgbClr val="003317"/>
                </a:solidFill>
                <a:latin typeface="Avenir"/>
                <a:ea typeface="Avenir"/>
                <a:cs typeface="Avenir"/>
                <a:sym typeface="Avenir"/>
              </a:rPr>
              <a:t>per month for</a:t>
            </a:r>
            <a:endParaRPr sz="1800">
              <a:solidFill>
                <a:srgbClr val="003317"/>
              </a:solidFill>
              <a:latin typeface="Avenir"/>
              <a:ea typeface="Avenir"/>
              <a:cs typeface="Avenir"/>
              <a:sym typeface="Avenir"/>
            </a:endParaRPr>
          </a:p>
          <a:p>
            <a:pPr indent="0" lvl="0" marL="0" marR="0" rtl="0" algn="ctr">
              <a:spcBef>
                <a:spcPts val="0"/>
              </a:spcBef>
              <a:spcAft>
                <a:spcPts val="0"/>
              </a:spcAft>
              <a:buClr>
                <a:srgbClr val="003317"/>
              </a:buClr>
              <a:buSzPts val="1800"/>
              <a:buFont typeface="Calibri"/>
              <a:buNone/>
            </a:pPr>
            <a:r>
              <a:rPr lang="en-US" sz="1800">
                <a:solidFill>
                  <a:srgbClr val="003317"/>
                </a:solidFill>
                <a:latin typeface="Avenir"/>
                <a:ea typeface="Avenir"/>
                <a:cs typeface="Avenir"/>
                <a:sym typeface="Avenir"/>
              </a:rPr>
              <a:t>comprehensive</a:t>
            </a:r>
            <a:endParaRPr sz="1800">
              <a:solidFill>
                <a:srgbClr val="003317"/>
              </a:solidFill>
              <a:latin typeface="Avenir"/>
              <a:ea typeface="Avenir"/>
              <a:cs typeface="Avenir"/>
              <a:sym typeface="Avenir"/>
            </a:endParaRPr>
          </a:p>
          <a:p>
            <a:pPr indent="0" lvl="0" marL="0" marR="0" rtl="0" algn="ctr">
              <a:spcBef>
                <a:spcPts val="0"/>
              </a:spcBef>
              <a:spcAft>
                <a:spcPts val="0"/>
              </a:spcAft>
              <a:buClr>
                <a:srgbClr val="003317"/>
              </a:buClr>
              <a:buSzPts val="1800"/>
              <a:buFont typeface="Calibri"/>
              <a:buNone/>
            </a:pPr>
            <a:r>
              <a:rPr lang="en-US" sz="1800">
                <a:solidFill>
                  <a:srgbClr val="003317"/>
                </a:solidFill>
                <a:latin typeface="Avenir"/>
                <a:ea typeface="Avenir"/>
                <a:cs typeface="Avenir"/>
                <a:sym typeface="Avenir"/>
              </a:rPr>
              <a:t>AI capability</a:t>
            </a:r>
            <a:endParaRPr sz="1800">
              <a:solidFill>
                <a:srgbClr val="003317"/>
              </a:solidFill>
              <a:latin typeface="Avenir"/>
              <a:ea typeface="Avenir"/>
              <a:cs typeface="Avenir"/>
              <a:sym typeface="Avenir"/>
            </a:endParaRPr>
          </a:p>
        </p:txBody>
      </p:sp>
      <p:sp>
        <p:nvSpPr>
          <p:cNvPr id="127" name="Google Shape;127;p4"/>
          <p:cNvSpPr/>
          <p:nvPr/>
        </p:nvSpPr>
        <p:spPr>
          <a:xfrm>
            <a:off x="669155" y="3457753"/>
            <a:ext cx="2560200" cy="41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CA3AF"/>
              </a:buClr>
              <a:buSzPts val="1000"/>
              <a:buFont typeface="Calibri"/>
              <a:buNone/>
            </a:pPr>
            <a:r>
              <a:rPr i="1" lang="en-US" sz="1000">
                <a:solidFill>
                  <a:srgbClr val="9CA3AF"/>
                </a:solidFill>
                <a:latin typeface="Avenir"/>
                <a:ea typeface="Avenir"/>
                <a:cs typeface="Avenir"/>
                <a:sym typeface="Avenir"/>
              </a:rPr>
              <a:t>Before hardware, broadband,</a:t>
            </a:r>
            <a:endParaRPr sz="1000">
              <a:solidFill>
                <a:schemeClr val="lt1"/>
              </a:solidFill>
              <a:latin typeface="Avenir"/>
              <a:ea typeface="Avenir"/>
              <a:cs typeface="Avenir"/>
              <a:sym typeface="Avenir"/>
            </a:endParaRPr>
          </a:p>
          <a:p>
            <a:pPr indent="0" lvl="0" marL="0" marR="0" rtl="0" algn="ctr">
              <a:spcBef>
                <a:spcPts val="0"/>
              </a:spcBef>
              <a:spcAft>
                <a:spcPts val="0"/>
              </a:spcAft>
              <a:buClr>
                <a:srgbClr val="9CA3AF"/>
              </a:buClr>
              <a:buSzPts val="1000"/>
              <a:buFont typeface="Calibri"/>
              <a:buNone/>
            </a:pPr>
            <a:r>
              <a:rPr i="1" lang="en-US" sz="1000">
                <a:solidFill>
                  <a:srgbClr val="9CA3AF"/>
                </a:solidFill>
                <a:latin typeface="Avenir"/>
                <a:ea typeface="Avenir"/>
                <a:cs typeface="Avenir"/>
                <a:sym typeface="Avenir"/>
              </a:rPr>
              <a:t>or the time to learn.</a:t>
            </a:r>
            <a:endParaRPr sz="1000">
              <a:solidFill>
                <a:schemeClr val="lt1"/>
              </a:solidFill>
              <a:latin typeface="Avenir"/>
              <a:ea typeface="Avenir"/>
              <a:cs typeface="Avenir"/>
              <a:sym typeface="Avenir"/>
            </a:endParaRPr>
          </a:p>
        </p:txBody>
      </p:sp>
      <p:sp>
        <p:nvSpPr>
          <p:cNvPr id="128" name="Google Shape;128;p4"/>
          <p:cNvSpPr/>
          <p:nvPr/>
        </p:nvSpPr>
        <p:spPr>
          <a:xfrm>
            <a:off x="0" y="4354800"/>
            <a:ext cx="9144000" cy="640200"/>
          </a:xfrm>
          <a:prstGeom prst="rect">
            <a:avLst/>
          </a:prstGeom>
          <a:solidFill>
            <a:srgbClr val="0C343D"/>
          </a:solidFill>
          <a:ln>
            <a:noFill/>
          </a:ln>
          <a:effectLst>
            <a:outerShdw blurRad="50800" rotWithShape="0" algn="bl" dir="8100000" dist="12700">
              <a:srgbClr val="000000">
                <a:alpha val="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129" name="Google Shape;129;p4"/>
          <p:cNvSpPr/>
          <p:nvPr/>
        </p:nvSpPr>
        <p:spPr>
          <a:xfrm>
            <a:off x="669150" y="4400525"/>
            <a:ext cx="8284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A1A2E"/>
              </a:buClr>
              <a:buSzPts val="1800"/>
              <a:buFont typeface="Calibri"/>
              <a:buNone/>
            </a:pPr>
            <a:r>
              <a:rPr lang="en-US" sz="1800">
                <a:solidFill>
                  <a:schemeClr val="dk1"/>
                </a:solidFill>
                <a:latin typeface="Avenir"/>
                <a:ea typeface="Avenir"/>
                <a:cs typeface="Avenir"/>
                <a:sym typeface="Avenir"/>
              </a:rPr>
              <a:t>More usage </a:t>
            </a:r>
            <a:r>
              <a:rPr b="1" lang="en-US" sz="1800">
                <a:solidFill>
                  <a:schemeClr val="dk1"/>
                </a:solidFill>
                <a:latin typeface="Avenir"/>
                <a:ea typeface="Avenir"/>
                <a:cs typeface="Avenir"/>
                <a:sym typeface="Avenir"/>
              </a:rPr>
              <a:t>→</a:t>
            </a:r>
            <a:r>
              <a:rPr lang="en-US" sz="1800">
                <a:solidFill>
                  <a:schemeClr val="dk1"/>
                </a:solidFill>
                <a:latin typeface="Avenir"/>
                <a:ea typeface="Avenir"/>
                <a:cs typeface="Avenir"/>
                <a:sym typeface="Avenir"/>
              </a:rPr>
              <a:t> more fluency </a:t>
            </a:r>
            <a:r>
              <a:rPr b="1" lang="en-US" sz="1800">
                <a:solidFill>
                  <a:schemeClr val="dk1"/>
                </a:solidFill>
                <a:latin typeface="Avenir"/>
                <a:ea typeface="Avenir"/>
                <a:cs typeface="Avenir"/>
                <a:sym typeface="Avenir"/>
              </a:rPr>
              <a:t>→</a:t>
            </a:r>
            <a:r>
              <a:rPr lang="en-US" sz="1800">
                <a:solidFill>
                  <a:schemeClr val="dk1"/>
                </a:solidFill>
                <a:latin typeface="Avenir"/>
                <a:ea typeface="Avenir"/>
                <a:cs typeface="Avenir"/>
                <a:sym typeface="Avenir"/>
              </a:rPr>
              <a:t> better outputs </a:t>
            </a:r>
            <a:r>
              <a:rPr b="1" lang="en-US" sz="1800">
                <a:solidFill>
                  <a:schemeClr val="dk1"/>
                </a:solidFill>
                <a:latin typeface="Avenir"/>
                <a:ea typeface="Avenir"/>
                <a:cs typeface="Avenir"/>
                <a:sym typeface="Avenir"/>
              </a:rPr>
              <a:t>→ better opportunities.                                                                                                                  Advantage compounds.</a:t>
            </a:r>
            <a:endParaRPr sz="1800">
              <a:solidFill>
                <a:schemeClr val="dk1"/>
              </a:solidFill>
              <a:latin typeface="Avenir"/>
              <a:ea typeface="Avenir"/>
              <a:cs typeface="Avenir"/>
              <a:sym typeface="Avenir"/>
            </a:endParaRPr>
          </a:p>
        </p:txBody>
      </p:sp>
      <p:sp>
        <p:nvSpPr>
          <p:cNvPr id="130" name="Google Shape;130;p4"/>
          <p:cNvSpPr txBox="1"/>
          <p:nvPr/>
        </p:nvSpPr>
        <p:spPr>
          <a:xfrm>
            <a:off x="669150" y="1499000"/>
            <a:ext cx="2560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rgbClr val="0C343D"/>
                </a:solidFill>
                <a:latin typeface="Avenir"/>
                <a:ea typeface="Avenir"/>
                <a:cs typeface="Avenir"/>
                <a:sym typeface="Avenir"/>
              </a:rPr>
              <a:t>PAY TO PLAY</a:t>
            </a:r>
            <a:endParaRPr>
              <a:latin typeface="Avenir"/>
              <a:ea typeface="Avenir"/>
              <a:cs typeface="Avenir"/>
              <a:sym typeface="Avenir"/>
            </a:endParaRPr>
          </a:p>
        </p:txBody>
      </p:sp>
      <p:sp>
        <p:nvSpPr>
          <p:cNvPr id="131" name="Google Shape;131;p4"/>
          <p:cNvSpPr/>
          <p:nvPr/>
        </p:nvSpPr>
        <p:spPr>
          <a:xfrm>
            <a:off x="5900254" y="1498996"/>
            <a:ext cx="2560200" cy="2560200"/>
          </a:xfrm>
          <a:prstGeom prst="rect">
            <a:avLst/>
          </a:prstGeom>
          <a:solidFill>
            <a:srgbClr val="D9D9D9"/>
          </a:solidFill>
          <a:ln>
            <a:noFill/>
          </a:ln>
          <a:effectLst>
            <a:outerShdw blurRad="101600" rotWithShape="0" algn="bl" dir="8100000" dist="38100">
              <a:srgbClr val="000000">
                <a:alpha val="149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132" name="Google Shape;132;p4"/>
          <p:cNvSpPr/>
          <p:nvPr/>
        </p:nvSpPr>
        <p:spPr>
          <a:xfrm>
            <a:off x="5980475" y="1986650"/>
            <a:ext cx="2415300" cy="195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3"/>
              </a:buClr>
              <a:buSzPts val="3200"/>
              <a:buFont typeface="Georgia"/>
              <a:buNone/>
            </a:pPr>
            <a:r>
              <a:rPr b="1" lang="en-US" sz="2100">
                <a:solidFill>
                  <a:schemeClr val="accent3"/>
                </a:solidFill>
                <a:latin typeface="Avenir"/>
                <a:ea typeface="Avenir"/>
                <a:cs typeface="Avenir"/>
                <a:sym typeface="Avenir"/>
              </a:rPr>
              <a:t>model churn</a:t>
            </a:r>
            <a:endParaRPr b="1" sz="2100">
              <a:solidFill>
                <a:schemeClr val="accent3"/>
              </a:solidFill>
              <a:latin typeface="Avenir"/>
              <a:ea typeface="Avenir"/>
              <a:cs typeface="Avenir"/>
              <a:sym typeface="Avenir"/>
            </a:endParaRPr>
          </a:p>
          <a:p>
            <a:pPr indent="0" lvl="0" marL="0" marR="0" rtl="0" algn="ctr">
              <a:spcBef>
                <a:spcPts val="0"/>
              </a:spcBef>
              <a:spcAft>
                <a:spcPts val="0"/>
              </a:spcAft>
              <a:buClr>
                <a:schemeClr val="accent3"/>
              </a:buClr>
              <a:buSzPts val="3200"/>
              <a:buFont typeface="Georgia"/>
              <a:buNone/>
            </a:pPr>
            <a:r>
              <a:t/>
            </a:r>
            <a:endParaRPr b="1" sz="2100">
              <a:solidFill>
                <a:schemeClr val="accent3"/>
              </a:solidFill>
              <a:latin typeface="Avenir"/>
              <a:ea typeface="Avenir"/>
              <a:cs typeface="Avenir"/>
              <a:sym typeface="Avenir"/>
            </a:endParaRPr>
          </a:p>
          <a:p>
            <a:pPr indent="0" lvl="0" marL="0" marR="0" rtl="0" algn="ctr">
              <a:spcBef>
                <a:spcPts val="0"/>
              </a:spcBef>
              <a:spcAft>
                <a:spcPts val="0"/>
              </a:spcAft>
              <a:buClr>
                <a:schemeClr val="accent3"/>
              </a:buClr>
              <a:buSzPts val="3200"/>
              <a:buFont typeface="Georgia"/>
              <a:buNone/>
            </a:pPr>
            <a:r>
              <a:rPr b="1" lang="en-US" sz="2100">
                <a:solidFill>
                  <a:schemeClr val="accent3"/>
                </a:solidFill>
                <a:latin typeface="Avenir"/>
                <a:ea typeface="Avenir"/>
                <a:cs typeface="Avenir"/>
                <a:sym typeface="Avenir"/>
              </a:rPr>
              <a:t>platform fragmentation</a:t>
            </a:r>
            <a:endParaRPr b="1" sz="2100">
              <a:solidFill>
                <a:schemeClr val="accent3"/>
              </a:solidFill>
              <a:latin typeface="Avenir"/>
              <a:ea typeface="Avenir"/>
              <a:cs typeface="Avenir"/>
              <a:sym typeface="Avenir"/>
            </a:endParaRPr>
          </a:p>
          <a:p>
            <a:pPr indent="0" lvl="0" marL="0" marR="0" rtl="0" algn="ctr">
              <a:spcBef>
                <a:spcPts val="0"/>
              </a:spcBef>
              <a:spcAft>
                <a:spcPts val="0"/>
              </a:spcAft>
              <a:buClr>
                <a:schemeClr val="accent3"/>
              </a:buClr>
              <a:buSzPts val="3200"/>
              <a:buFont typeface="Georgia"/>
              <a:buNone/>
            </a:pPr>
            <a:r>
              <a:t/>
            </a:r>
            <a:endParaRPr b="1" sz="2100">
              <a:solidFill>
                <a:schemeClr val="accent3"/>
              </a:solidFill>
              <a:latin typeface="Avenir"/>
              <a:ea typeface="Avenir"/>
              <a:cs typeface="Avenir"/>
              <a:sym typeface="Avenir"/>
            </a:endParaRPr>
          </a:p>
          <a:p>
            <a:pPr indent="0" lvl="0" marL="0" marR="0" rtl="0" algn="ctr">
              <a:spcBef>
                <a:spcPts val="0"/>
              </a:spcBef>
              <a:spcAft>
                <a:spcPts val="0"/>
              </a:spcAft>
              <a:buClr>
                <a:schemeClr val="accent3"/>
              </a:buClr>
              <a:buSzPts val="3200"/>
              <a:buFont typeface="Georgia"/>
              <a:buNone/>
            </a:pPr>
            <a:r>
              <a:rPr b="1" lang="en-US" sz="2100">
                <a:solidFill>
                  <a:schemeClr val="accent3"/>
                </a:solidFill>
                <a:latin typeface="Avenir"/>
                <a:ea typeface="Avenir"/>
                <a:cs typeface="Avenir"/>
                <a:sym typeface="Avenir"/>
              </a:rPr>
              <a:t>time tax</a:t>
            </a:r>
            <a:endParaRPr b="1" sz="2100">
              <a:solidFill>
                <a:schemeClr val="accent3"/>
              </a:solidFill>
              <a:latin typeface="Avenir"/>
              <a:ea typeface="Avenir"/>
              <a:cs typeface="Avenir"/>
              <a:sym typeface="Avenir"/>
            </a:endParaRPr>
          </a:p>
        </p:txBody>
      </p:sp>
      <p:sp>
        <p:nvSpPr>
          <p:cNvPr id="133" name="Google Shape;133;p4"/>
          <p:cNvSpPr txBox="1"/>
          <p:nvPr/>
        </p:nvSpPr>
        <p:spPr>
          <a:xfrm>
            <a:off x="5908025" y="1498988"/>
            <a:ext cx="2560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rgbClr val="0C343D"/>
                </a:solidFill>
                <a:latin typeface="Avenir"/>
                <a:ea typeface="Avenir"/>
                <a:cs typeface="Avenir"/>
                <a:sym typeface="Avenir"/>
              </a:rPr>
              <a:t>PACE PROBLEM</a:t>
            </a:r>
            <a:endParaRPr>
              <a:latin typeface="Avenir"/>
              <a:ea typeface="Avenir"/>
              <a:cs typeface="Avenir"/>
              <a:sym typeface="Avenir"/>
            </a:endParaRPr>
          </a:p>
        </p:txBody>
      </p:sp>
      <p:sp>
        <p:nvSpPr>
          <p:cNvPr id="134" name="Google Shape;134;p4"/>
          <p:cNvSpPr/>
          <p:nvPr/>
        </p:nvSpPr>
        <p:spPr>
          <a:xfrm>
            <a:off x="0" y="650275"/>
            <a:ext cx="9144000" cy="431100"/>
          </a:xfrm>
          <a:prstGeom prst="rect">
            <a:avLst/>
          </a:prstGeom>
          <a:solidFill>
            <a:srgbClr val="0C343D"/>
          </a:solidFill>
          <a:ln>
            <a:noFill/>
          </a:ln>
          <a:effectLst>
            <a:outerShdw blurRad="50800" rotWithShape="0" algn="bl" dir="8100000" dist="12700">
              <a:srgbClr val="000000">
                <a:alpha val="588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chemeClr val="lt1"/>
                </a:solidFill>
                <a:latin typeface="Avenir"/>
                <a:ea typeface="Avenir"/>
                <a:cs typeface="Avenir"/>
                <a:sym typeface="Avenir"/>
              </a:rPr>
              <a:t>NOBODY CAN KEEP UP (is that the point?)</a:t>
            </a:r>
            <a:endParaRPr sz="2600">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4F5"/>
        </a:solidFill>
      </p:bgPr>
    </p:bg>
    <p:spTree>
      <p:nvGrpSpPr>
        <p:cNvPr id="139" name="Shape 139"/>
        <p:cNvGrpSpPr/>
        <p:nvPr/>
      </p:nvGrpSpPr>
      <p:grpSpPr>
        <a:xfrm>
          <a:off x="0" y="0"/>
          <a:ext cx="0" cy="0"/>
          <a:chOff x="0" y="0"/>
          <a:chExt cx="0" cy="0"/>
        </a:xfrm>
      </p:grpSpPr>
      <p:sp>
        <p:nvSpPr>
          <p:cNvPr id="140" name="Google Shape;140;p5"/>
          <p:cNvSpPr/>
          <p:nvPr/>
        </p:nvSpPr>
        <p:spPr>
          <a:xfrm>
            <a:off x="596000" y="365750"/>
            <a:ext cx="77724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2600">
                <a:solidFill>
                  <a:srgbClr val="0C343D"/>
                </a:solidFill>
                <a:latin typeface="Avenir"/>
                <a:ea typeface="Avenir"/>
                <a:cs typeface="Avenir"/>
                <a:sym typeface="Avenir"/>
              </a:rPr>
              <a:t>BUILT TO SCALE (for those already at scale)</a:t>
            </a:r>
            <a:endParaRPr sz="2600">
              <a:solidFill>
                <a:srgbClr val="0C343D"/>
              </a:solidFill>
              <a:latin typeface="Avenir"/>
              <a:ea typeface="Avenir"/>
              <a:cs typeface="Avenir"/>
              <a:sym typeface="Avenir"/>
            </a:endParaRPr>
          </a:p>
        </p:txBody>
      </p:sp>
      <p:sp>
        <p:nvSpPr>
          <p:cNvPr id="141" name="Google Shape;141;p5"/>
          <p:cNvSpPr/>
          <p:nvPr/>
        </p:nvSpPr>
        <p:spPr>
          <a:xfrm>
            <a:off x="244925" y="4434850"/>
            <a:ext cx="87222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1A1A2E"/>
              </a:buClr>
              <a:buSzPts val="1600"/>
              <a:buFont typeface="Georgia"/>
              <a:buNone/>
            </a:pPr>
            <a:r>
              <a:rPr b="1" i="1" lang="en-US" sz="1800">
                <a:solidFill>
                  <a:srgbClr val="0C343D"/>
                </a:solidFill>
                <a:latin typeface="Avenir"/>
                <a:ea typeface="Avenir"/>
                <a:cs typeface="Avenir"/>
                <a:sym typeface="Avenir"/>
              </a:rPr>
              <a:t>“Rich get richer” dynamic at the firm level that mirrors individual access disparities.</a:t>
            </a:r>
            <a:r>
              <a:rPr b="1" i="1" lang="en-US" sz="1800">
                <a:solidFill>
                  <a:srgbClr val="1A1A2E"/>
                </a:solidFill>
                <a:latin typeface="Avenir"/>
                <a:ea typeface="Avenir"/>
                <a:cs typeface="Avenir"/>
                <a:sym typeface="Avenir"/>
              </a:rPr>
              <a:t> </a:t>
            </a:r>
            <a:endParaRPr b="1" sz="1800">
              <a:solidFill>
                <a:schemeClr val="lt1"/>
              </a:solidFill>
              <a:latin typeface="Avenir"/>
              <a:ea typeface="Avenir"/>
              <a:cs typeface="Avenir"/>
              <a:sym typeface="Avenir"/>
            </a:endParaRPr>
          </a:p>
        </p:txBody>
      </p:sp>
      <p:sp>
        <p:nvSpPr>
          <p:cNvPr id="142" name="Google Shape;142;p5"/>
          <p:cNvSpPr/>
          <p:nvPr/>
        </p:nvSpPr>
        <p:spPr>
          <a:xfrm>
            <a:off x="596000" y="884475"/>
            <a:ext cx="2476500" cy="2476500"/>
          </a:xfrm>
          <a:prstGeom prst="wedgeRectCallout">
            <a:avLst>
              <a:gd fmla="val -20833" name="adj1"/>
              <a:gd fmla="val 62500" name="adj2"/>
            </a:avLst>
          </a:prstGeom>
          <a:solidFill>
            <a:srgbClr val="0C343D"/>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43" name="Google Shape;143;p5"/>
          <p:cNvSpPr/>
          <p:nvPr/>
        </p:nvSpPr>
        <p:spPr>
          <a:xfrm>
            <a:off x="3333750" y="884475"/>
            <a:ext cx="2476500" cy="2476500"/>
          </a:xfrm>
          <a:prstGeom prst="wedgeRectCallout">
            <a:avLst>
              <a:gd fmla="val -20833" name="adj1"/>
              <a:gd fmla="val 62500" name="adj2"/>
            </a:avLst>
          </a:prstGeom>
          <a:solidFill>
            <a:srgbClr val="0C343D"/>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F9690"/>
              </a:buClr>
              <a:buSzPts val="1000"/>
              <a:buFont typeface="Arial"/>
              <a:buNone/>
            </a:pPr>
            <a:r>
              <a:rPr b="1" lang="en-US" sz="1600">
                <a:solidFill>
                  <a:schemeClr val="dk1"/>
                </a:solidFill>
              </a:rPr>
              <a:t>Corporate investments dwarf public &amp; nonprofit investment </a:t>
            </a:r>
            <a:endParaRPr>
              <a:solidFill>
                <a:schemeClr val="dk1"/>
              </a:solidFill>
              <a:latin typeface="Calibri"/>
              <a:ea typeface="Calibri"/>
              <a:cs typeface="Calibri"/>
              <a:sym typeface="Calibri"/>
            </a:endParaRPr>
          </a:p>
        </p:txBody>
      </p:sp>
      <p:sp>
        <p:nvSpPr>
          <p:cNvPr id="144" name="Google Shape;144;p5"/>
          <p:cNvSpPr/>
          <p:nvPr/>
        </p:nvSpPr>
        <p:spPr>
          <a:xfrm>
            <a:off x="6071500" y="884475"/>
            <a:ext cx="2476500" cy="2476500"/>
          </a:xfrm>
          <a:prstGeom prst="wedgeRectCallout">
            <a:avLst>
              <a:gd fmla="val -20833" name="adj1"/>
              <a:gd fmla="val 62500" name="adj2"/>
            </a:avLst>
          </a:prstGeom>
          <a:solidFill>
            <a:srgbClr val="0C343D"/>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F9690"/>
              </a:buClr>
              <a:buSzPts val="1000"/>
              <a:buFont typeface="Arial"/>
              <a:buNone/>
            </a:pPr>
            <a:r>
              <a:rPr b="1" lang="en-US" sz="1600">
                <a:solidFill>
                  <a:schemeClr val="dk1"/>
                </a:solidFill>
              </a:rPr>
              <a:t>Orgs with existing data infrastructure and tech talent benefit most</a:t>
            </a:r>
            <a:endParaRPr>
              <a:solidFill>
                <a:schemeClr val="dk1"/>
              </a:solidFill>
              <a:latin typeface="Calibri"/>
              <a:ea typeface="Calibri"/>
              <a:cs typeface="Calibri"/>
              <a:sym typeface="Calibri"/>
            </a:endParaRPr>
          </a:p>
        </p:txBody>
      </p:sp>
      <p:sp>
        <p:nvSpPr>
          <p:cNvPr id="145" name="Google Shape;145;p5"/>
          <p:cNvSpPr/>
          <p:nvPr/>
        </p:nvSpPr>
        <p:spPr>
          <a:xfrm>
            <a:off x="596003" y="3760813"/>
            <a:ext cx="16323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a:solidFill>
                  <a:srgbClr val="0C343D"/>
                </a:solidFill>
                <a:latin typeface="Avenir"/>
                <a:ea typeface="Avenir"/>
                <a:cs typeface="Avenir"/>
                <a:sym typeface="Avenir"/>
              </a:rPr>
              <a:t>OECD 2024</a:t>
            </a:r>
            <a:endParaRPr b="1">
              <a:solidFill>
                <a:srgbClr val="0C343D"/>
              </a:solidFill>
              <a:latin typeface="Avenir"/>
              <a:ea typeface="Avenir"/>
              <a:cs typeface="Avenir"/>
              <a:sym typeface="Avenir"/>
            </a:endParaRPr>
          </a:p>
        </p:txBody>
      </p:sp>
      <p:sp>
        <p:nvSpPr>
          <p:cNvPr id="146" name="Google Shape;146;p5"/>
          <p:cNvSpPr/>
          <p:nvPr/>
        </p:nvSpPr>
        <p:spPr>
          <a:xfrm>
            <a:off x="3333748" y="3824700"/>
            <a:ext cx="24765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1200">
                <a:solidFill>
                  <a:srgbClr val="0C343D"/>
                </a:solidFill>
                <a:latin typeface="Avenir"/>
                <a:ea typeface="Avenir"/>
                <a:cs typeface="Avenir"/>
                <a:sym typeface="Avenir"/>
              </a:rPr>
              <a:t>Stanford HAI AI Index Report 2024</a:t>
            </a:r>
            <a:endParaRPr b="1" sz="1200">
              <a:solidFill>
                <a:srgbClr val="0C343D"/>
              </a:solidFill>
              <a:latin typeface="Avenir"/>
              <a:ea typeface="Avenir"/>
              <a:cs typeface="Avenir"/>
              <a:sym typeface="Avenir"/>
            </a:endParaRPr>
          </a:p>
        </p:txBody>
      </p:sp>
      <p:sp>
        <p:nvSpPr>
          <p:cNvPr id="147" name="Google Shape;147;p5"/>
          <p:cNvSpPr/>
          <p:nvPr/>
        </p:nvSpPr>
        <p:spPr>
          <a:xfrm>
            <a:off x="6071498" y="3824700"/>
            <a:ext cx="2476500" cy="27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1200">
                <a:solidFill>
                  <a:srgbClr val="0C343D"/>
                </a:solidFill>
                <a:latin typeface="Avenir"/>
                <a:ea typeface="Avenir"/>
                <a:cs typeface="Avenir"/>
                <a:sym typeface="Avenir"/>
              </a:rPr>
              <a:t>MIT Sloan Management Review 2024</a:t>
            </a:r>
            <a:endParaRPr b="1" sz="1200">
              <a:solidFill>
                <a:srgbClr val="0C343D"/>
              </a:solidFill>
              <a:latin typeface="Avenir"/>
              <a:ea typeface="Avenir"/>
              <a:cs typeface="Avenir"/>
              <a:sym typeface="Avenir"/>
            </a:endParaRPr>
          </a:p>
        </p:txBody>
      </p:sp>
      <p:sp>
        <p:nvSpPr>
          <p:cNvPr id="148" name="Google Shape;148;p5"/>
          <p:cNvSpPr/>
          <p:nvPr/>
        </p:nvSpPr>
        <p:spPr>
          <a:xfrm>
            <a:off x="640075" y="1129400"/>
            <a:ext cx="2326500" cy="2091600"/>
          </a:xfrm>
          <a:prstGeom prst="rect">
            <a:avLst/>
          </a:prstGeom>
          <a:solidFill>
            <a:srgbClr val="0C34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9690"/>
              </a:buClr>
              <a:buSzPts val="1000"/>
              <a:buFont typeface="Arial"/>
              <a:buNone/>
            </a:pPr>
            <a:r>
              <a:rPr b="1" lang="en-US" sz="1600">
                <a:solidFill>
                  <a:schemeClr val="dk1"/>
                </a:solidFill>
              </a:rPr>
              <a:t>The costs associated may be prohibitive for small businesses and workers with limited resources</a:t>
            </a: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1000"/>
          </a:blip>
          <a:stretch>
            <a:fillRect/>
          </a:stretch>
        </a:blipFill>
      </p:bgPr>
    </p:bg>
    <p:spTree>
      <p:nvGrpSpPr>
        <p:cNvPr id="153" name="Shape 153"/>
        <p:cNvGrpSpPr/>
        <p:nvPr/>
      </p:nvGrpSpPr>
      <p:grpSpPr>
        <a:xfrm>
          <a:off x="0" y="0"/>
          <a:ext cx="0" cy="0"/>
          <a:chOff x="0" y="0"/>
          <a:chExt cx="0" cy="0"/>
        </a:xfrm>
      </p:grpSpPr>
      <p:sp>
        <p:nvSpPr>
          <p:cNvPr id="154" name="Google Shape;154;p6"/>
          <p:cNvSpPr/>
          <p:nvPr/>
        </p:nvSpPr>
        <p:spPr>
          <a:xfrm>
            <a:off x="0" y="0"/>
            <a:ext cx="73152" cy="5143500"/>
          </a:xfrm>
          <a:prstGeom prst="rect">
            <a:avLst/>
          </a:prstGeom>
          <a:solidFill>
            <a:srgbClr val="0C343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Lexend SemiBold"/>
              <a:ea typeface="Lexend SemiBold"/>
              <a:cs typeface="Lexend SemiBold"/>
              <a:sym typeface="Lexend SemiBold"/>
            </a:endParaRPr>
          </a:p>
        </p:txBody>
      </p:sp>
      <p:sp>
        <p:nvSpPr>
          <p:cNvPr id="155" name="Google Shape;155;p6"/>
          <p:cNvSpPr/>
          <p:nvPr/>
        </p:nvSpPr>
        <p:spPr>
          <a:xfrm>
            <a:off x="731520" y="365760"/>
            <a:ext cx="45720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000"/>
              <a:buFont typeface="Calibri"/>
              <a:buNone/>
            </a:pPr>
            <a:r>
              <a:t/>
            </a:r>
            <a:endParaRPr sz="1000">
              <a:solidFill>
                <a:schemeClr val="lt1"/>
              </a:solidFill>
              <a:latin typeface="Avenir"/>
              <a:ea typeface="Avenir"/>
              <a:cs typeface="Avenir"/>
              <a:sym typeface="Avenir"/>
            </a:endParaRPr>
          </a:p>
        </p:txBody>
      </p:sp>
      <p:sp>
        <p:nvSpPr>
          <p:cNvPr id="156" name="Google Shape;156;p6"/>
          <p:cNvSpPr/>
          <p:nvPr/>
        </p:nvSpPr>
        <p:spPr>
          <a:xfrm>
            <a:off x="668290" y="317608"/>
            <a:ext cx="8229600" cy="10972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3317"/>
              </a:buClr>
              <a:buSzPts val="3000"/>
              <a:buFont typeface="Georgia"/>
              <a:buNone/>
            </a:pPr>
            <a:r>
              <a:rPr b="1" lang="en-US" sz="3000">
                <a:solidFill>
                  <a:srgbClr val="003317"/>
                </a:solidFill>
                <a:latin typeface="Avenir"/>
                <a:ea typeface="Avenir"/>
                <a:cs typeface="Avenir"/>
                <a:sym typeface="Avenir"/>
              </a:rPr>
              <a:t>FUNDING THE FLOOR</a:t>
            </a:r>
            <a:endParaRPr sz="3000">
              <a:solidFill>
                <a:srgbClr val="003317"/>
              </a:solidFill>
              <a:latin typeface="Avenir"/>
              <a:ea typeface="Avenir"/>
              <a:cs typeface="Avenir"/>
              <a:sym typeface="Avenir"/>
            </a:endParaRPr>
          </a:p>
        </p:txBody>
      </p:sp>
      <p:sp>
        <p:nvSpPr>
          <p:cNvPr id="157" name="Google Shape;157;p6"/>
          <p:cNvSpPr/>
          <p:nvPr/>
        </p:nvSpPr>
        <p:spPr>
          <a:xfrm>
            <a:off x="4585600" y="683400"/>
            <a:ext cx="38181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2000"/>
              <a:buFont typeface="Georgia"/>
              <a:buNone/>
            </a:pPr>
            <a:r>
              <a:rPr b="1" i="1" lang="en-US" sz="2000">
                <a:solidFill>
                  <a:srgbClr val="003317"/>
                </a:solidFill>
                <a:latin typeface="Avenir"/>
                <a:ea typeface="Avenir"/>
                <a:cs typeface="Avenir"/>
                <a:sym typeface="Avenir"/>
              </a:rPr>
              <a:t>(Equity has a line item)</a:t>
            </a:r>
            <a:endParaRPr b="1" sz="2000">
              <a:solidFill>
                <a:srgbClr val="003317"/>
              </a:solidFill>
              <a:latin typeface="Avenir"/>
              <a:ea typeface="Avenir"/>
              <a:cs typeface="Avenir"/>
              <a:sym typeface="Avenir"/>
            </a:endParaRPr>
          </a:p>
        </p:txBody>
      </p:sp>
      <p:grpSp>
        <p:nvGrpSpPr>
          <p:cNvPr id="158" name="Google Shape;158;p6"/>
          <p:cNvGrpSpPr/>
          <p:nvPr/>
        </p:nvGrpSpPr>
        <p:grpSpPr>
          <a:xfrm>
            <a:off x="6485101" y="2408510"/>
            <a:ext cx="2305264" cy="2030872"/>
            <a:chOff x="6077707" y="1644751"/>
            <a:chExt cx="1854000" cy="1854000"/>
          </a:xfrm>
        </p:grpSpPr>
        <p:sp>
          <p:nvSpPr>
            <p:cNvPr id="159" name="Google Shape;159;p6"/>
            <p:cNvSpPr/>
            <p:nvPr/>
          </p:nvSpPr>
          <p:spPr>
            <a:xfrm>
              <a:off x="6077707" y="1644751"/>
              <a:ext cx="1854000" cy="1854000"/>
            </a:xfrm>
            <a:prstGeom prst="ellipse">
              <a:avLst/>
            </a:prstGeom>
            <a:solidFill>
              <a:srgbClr val="0C343D"/>
            </a:solidFill>
            <a:ln cap="flat" cmpd="sng" w="38575">
              <a:solidFill>
                <a:srgbClr val="65F0AC"/>
              </a:solidFill>
              <a:prstDash val="solid"/>
              <a:round/>
              <a:headEnd len="sm" w="sm" type="none"/>
              <a:tailEnd len="sm" w="sm" type="none"/>
            </a:ln>
          </p:spPr>
          <p:txBody>
            <a:bodyPr anchorCtr="0" anchor="ctr" bIns="123425" lIns="123425" spcFirstLastPara="1" rIns="123425" wrap="square" tIns="123425">
              <a:noAutofit/>
            </a:bodyPr>
            <a:lstStyle/>
            <a:p>
              <a:pPr indent="0" lvl="0" marL="0" rtl="0" algn="ctr">
                <a:spcBef>
                  <a:spcPts val="0"/>
                </a:spcBef>
                <a:spcAft>
                  <a:spcPts val="0"/>
                </a:spcAft>
                <a:buNone/>
              </a:pPr>
              <a:r>
                <a:t/>
              </a:r>
              <a:endParaRPr sz="1500">
                <a:latin typeface="Lexend SemiBold"/>
                <a:ea typeface="Lexend SemiBold"/>
                <a:cs typeface="Lexend SemiBold"/>
                <a:sym typeface="Lexend SemiBold"/>
              </a:endParaRPr>
            </a:p>
          </p:txBody>
        </p:sp>
        <p:sp>
          <p:nvSpPr>
            <p:cNvPr id="160" name="Google Shape;160;p6"/>
            <p:cNvSpPr txBox="1"/>
            <p:nvPr/>
          </p:nvSpPr>
          <p:spPr>
            <a:xfrm>
              <a:off x="6386100" y="2311040"/>
              <a:ext cx="1290600" cy="521400"/>
            </a:xfrm>
            <a:prstGeom prst="rect">
              <a:avLst/>
            </a:prstGeom>
            <a:solidFill>
              <a:srgbClr val="0C343D"/>
            </a:solidFill>
            <a:ln>
              <a:noFill/>
            </a:ln>
          </p:spPr>
          <p:txBody>
            <a:bodyPr anchorCtr="0" anchor="ctr" bIns="123425" lIns="123425" spcFirstLastPara="1" rIns="123425" wrap="square" tIns="123425">
              <a:noAutofit/>
            </a:bodyPr>
            <a:lstStyle/>
            <a:p>
              <a:pPr indent="0" lvl="0" marL="0" rtl="0" algn="ctr">
                <a:lnSpc>
                  <a:spcPct val="115000"/>
                </a:lnSpc>
                <a:spcBef>
                  <a:spcPts val="0"/>
                </a:spcBef>
                <a:spcAft>
                  <a:spcPts val="0"/>
                </a:spcAft>
                <a:buNone/>
              </a:pPr>
              <a:r>
                <a:rPr lang="en-US" sz="1449">
                  <a:solidFill>
                    <a:srgbClr val="FFFFFF"/>
                  </a:solidFill>
                  <a:latin typeface="Lexend SemiBold"/>
                  <a:ea typeface="Lexend SemiBold"/>
                  <a:cs typeface="Lexend SemiBold"/>
                  <a:sym typeface="Lexend SemiBold"/>
                </a:rPr>
                <a:t>Next Workforce Investment</a:t>
              </a:r>
              <a:endParaRPr sz="1449">
                <a:solidFill>
                  <a:srgbClr val="FFFFFF"/>
                </a:solidFill>
                <a:latin typeface="Lexend SemiBold"/>
                <a:ea typeface="Lexend SemiBold"/>
                <a:cs typeface="Lexend SemiBold"/>
                <a:sym typeface="Lexend SemiBold"/>
              </a:endParaRPr>
            </a:p>
          </p:txBody>
        </p:sp>
      </p:grpSp>
      <p:grpSp>
        <p:nvGrpSpPr>
          <p:cNvPr id="161" name="Google Shape;161;p6"/>
          <p:cNvGrpSpPr/>
          <p:nvPr/>
        </p:nvGrpSpPr>
        <p:grpSpPr>
          <a:xfrm>
            <a:off x="4468552" y="2408510"/>
            <a:ext cx="2305264" cy="2030872"/>
            <a:chOff x="4455905" y="1644751"/>
            <a:chExt cx="1854000" cy="1854000"/>
          </a:xfrm>
        </p:grpSpPr>
        <p:sp>
          <p:nvSpPr>
            <p:cNvPr id="162" name="Google Shape;162;p6"/>
            <p:cNvSpPr/>
            <p:nvPr/>
          </p:nvSpPr>
          <p:spPr>
            <a:xfrm>
              <a:off x="4455905" y="1644751"/>
              <a:ext cx="1854000" cy="1854000"/>
            </a:xfrm>
            <a:prstGeom prst="ellipse">
              <a:avLst/>
            </a:prstGeom>
            <a:solidFill>
              <a:srgbClr val="0C343D"/>
            </a:solidFill>
            <a:ln cap="flat" cmpd="sng" w="38575">
              <a:solidFill>
                <a:srgbClr val="65F0AC"/>
              </a:solidFill>
              <a:prstDash val="solid"/>
              <a:round/>
              <a:headEnd len="sm" w="sm" type="none"/>
              <a:tailEnd len="sm" w="sm" type="none"/>
            </a:ln>
          </p:spPr>
          <p:txBody>
            <a:bodyPr anchorCtr="0" anchor="ctr" bIns="123425" lIns="123425" spcFirstLastPara="1" rIns="123425" wrap="square" tIns="123425">
              <a:noAutofit/>
            </a:bodyPr>
            <a:lstStyle/>
            <a:p>
              <a:pPr indent="0" lvl="0" marL="0" rtl="0" algn="ctr">
                <a:spcBef>
                  <a:spcPts val="0"/>
                </a:spcBef>
                <a:spcAft>
                  <a:spcPts val="0"/>
                </a:spcAft>
                <a:buNone/>
              </a:pPr>
              <a:r>
                <a:t/>
              </a:r>
              <a:endParaRPr sz="1500">
                <a:latin typeface="Lexend SemiBold"/>
                <a:ea typeface="Lexend SemiBold"/>
                <a:cs typeface="Lexend SemiBold"/>
                <a:sym typeface="Lexend SemiBold"/>
              </a:endParaRPr>
            </a:p>
          </p:txBody>
        </p:sp>
        <p:sp>
          <p:nvSpPr>
            <p:cNvPr id="163" name="Google Shape;163;p6"/>
            <p:cNvSpPr txBox="1"/>
            <p:nvPr/>
          </p:nvSpPr>
          <p:spPr>
            <a:xfrm>
              <a:off x="4764300" y="2311040"/>
              <a:ext cx="1290600" cy="521400"/>
            </a:xfrm>
            <a:prstGeom prst="rect">
              <a:avLst/>
            </a:prstGeom>
            <a:solidFill>
              <a:srgbClr val="0C343D"/>
            </a:solidFill>
            <a:ln>
              <a:noFill/>
            </a:ln>
          </p:spPr>
          <p:txBody>
            <a:bodyPr anchorCtr="0" anchor="ctr" bIns="123425" lIns="123425" spcFirstLastPara="1" rIns="123425" wrap="square" tIns="123425">
              <a:noAutofit/>
            </a:bodyPr>
            <a:lstStyle/>
            <a:p>
              <a:pPr indent="0" lvl="0" marL="0" rtl="0" algn="ctr">
                <a:lnSpc>
                  <a:spcPct val="115000"/>
                </a:lnSpc>
                <a:spcBef>
                  <a:spcPts val="0"/>
                </a:spcBef>
                <a:spcAft>
                  <a:spcPts val="0"/>
                </a:spcAft>
                <a:buNone/>
              </a:pPr>
              <a:r>
                <a:rPr lang="en-US" sz="1449">
                  <a:solidFill>
                    <a:srgbClr val="FFFFFF"/>
                  </a:solidFill>
                  <a:latin typeface="Lexend SemiBold"/>
                  <a:ea typeface="Lexend SemiBold"/>
                  <a:cs typeface="Lexend SemiBold"/>
                  <a:sym typeface="Lexend SemiBold"/>
                </a:rPr>
                <a:t>Capital &amp; Network Access</a:t>
              </a:r>
              <a:endParaRPr sz="1449">
                <a:solidFill>
                  <a:srgbClr val="FFFFFF"/>
                </a:solidFill>
                <a:latin typeface="Lexend SemiBold"/>
                <a:ea typeface="Lexend SemiBold"/>
                <a:cs typeface="Lexend SemiBold"/>
                <a:sym typeface="Lexend SemiBold"/>
              </a:endParaRPr>
            </a:p>
          </p:txBody>
        </p:sp>
      </p:grpSp>
      <p:grpSp>
        <p:nvGrpSpPr>
          <p:cNvPr id="164" name="Google Shape;164;p6"/>
          <p:cNvGrpSpPr/>
          <p:nvPr/>
        </p:nvGrpSpPr>
        <p:grpSpPr>
          <a:xfrm>
            <a:off x="2452003" y="2408522"/>
            <a:ext cx="2305264" cy="2030872"/>
            <a:chOff x="2834102" y="1644762"/>
            <a:chExt cx="1854000" cy="1854000"/>
          </a:xfrm>
        </p:grpSpPr>
        <p:sp>
          <p:nvSpPr>
            <p:cNvPr id="165" name="Google Shape;165;p6"/>
            <p:cNvSpPr/>
            <p:nvPr/>
          </p:nvSpPr>
          <p:spPr>
            <a:xfrm>
              <a:off x="2834102" y="1644762"/>
              <a:ext cx="1854000" cy="1854000"/>
            </a:xfrm>
            <a:prstGeom prst="ellipse">
              <a:avLst/>
            </a:prstGeom>
            <a:solidFill>
              <a:srgbClr val="0C343D"/>
            </a:solidFill>
            <a:ln cap="flat" cmpd="sng" w="38575">
              <a:solidFill>
                <a:srgbClr val="65F0AC"/>
              </a:solidFill>
              <a:prstDash val="solid"/>
              <a:round/>
              <a:headEnd len="sm" w="sm" type="none"/>
              <a:tailEnd len="sm" w="sm" type="none"/>
            </a:ln>
          </p:spPr>
          <p:txBody>
            <a:bodyPr anchorCtr="0" anchor="ctr" bIns="123425" lIns="123425" spcFirstLastPara="1" rIns="123425" wrap="square" tIns="123425">
              <a:noAutofit/>
            </a:bodyPr>
            <a:lstStyle/>
            <a:p>
              <a:pPr indent="0" lvl="0" marL="0" rtl="0" algn="ctr">
                <a:spcBef>
                  <a:spcPts val="0"/>
                </a:spcBef>
                <a:spcAft>
                  <a:spcPts val="0"/>
                </a:spcAft>
                <a:buNone/>
              </a:pPr>
              <a:r>
                <a:t/>
              </a:r>
              <a:endParaRPr sz="1500">
                <a:latin typeface="Lexend SemiBold"/>
                <a:ea typeface="Lexend SemiBold"/>
                <a:cs typeface="Lexend SemiBold"/>
                <a:sym typeface="Lexend SemiBold"/>
              </a:endParaRPr>
            </a:p>
          </p:txBody>
        </p:sp>
        <p:sp>
          <p:nvSpPr>
            <p:cNvPr id="166" name="Google Shape;166;p6"/>
            <p:cNvSpPr txBox="1"/>
            <p:nvPr/>
          </p:nvSpPr>
          <p:spPr>
            <a:xfrm>
              <a:off x="3142502" y="2311050"/>
              <a:ext cx="1290600" cy="521400"/>
            </a:xfrm>
            <a:prstGeom prst="rect">
              <a:avLst/>
            </a:prstGeom>
            <a:solidFill>
              <a:srgbClr val="0C343D"/>
            </a:solidFill>
            <a:ln>
              <a:noFill/>
            </a:ln>
          </p:spPr>
          <p:txBody>
            <a:bodyPr anchorCtr="0" anchor="ctr" bIns="123425" lIns="123425" spcFirstLastPara="1" rIns="123425" wrap="square" tIns="123425">
              <a:noAutofit/>
            </a:bodyPr>
            <a:lstStyle/>
            <a:p>
              <a:pPr indent="0" lvl="0" marL="0" rtl="0" algn="ctr">
                <a:lnSpc>
                  <a:spcPct val="115000"/>
                </a:lnSpc>
                <a:spcBef>
                  <a:spcPts val="0"/>
                </a:spcBef>
                <a:spcAft>
                  <a:spcPts val="0"/>
                </a:spcAft>
                <a:buNone/>
              </a:pPr>
              <a:r>
                <a:rPr lang="en-US" sz="1449">
                  <a:solidFill>
                    <a:srgbClr val="FFFFFF"/>
                  </a:solidFill>
                  <a:latin typeface="Lexend SemiBold"/>
                  <a:ea typeface="Lexend SemiBold"/>
                  <a:cs typeface="Lexend SemiBold"/>
                  <a:sym typeface="Lexend SemiBold"/>
                </a:rPr>
                <a:t>Embedded &amp; Ongoing Literacy</a:t>
              </a:r>
              <a:endParaRPr sz="1449">
                <a:solidFill>
                  <a:srgbClr val="FFFFFF"/>
                </a:solidFill>
                <a:latin typeface="Lexend SemiBold"/>
                <a:ea typeface="Lexend SemiBold"/>
                <a:cs typeface="Lexend SemiBold"/>
                <a:sym typeface="Lexend SemiBold"/>
              </a:endParaRPr>
            </a:p>
          </p:txBody>
        </p:sp>
      </p:grpSp>
      <p:grpSp>
        <p:nvGrpSpPr>
          <p:cNvPr id="167" name="Google Shape;167;p6"/>
          <p:cNvGrpSpPr/>
          <p:nvPr/>
        </p:nvGrpSpPr>
        <p:grpSpPr>
          <a:xfrm>
            <a:off x="435454" y="2408522"/>
            <a:ext cx="2305264" cy="2030872"/>
            <a:chOff x="1212300" y="1644762"/>
            <a:chExt cx="1854000" cy="1854000"/>
          </a:xfrm>
        </p:grpSpPr>
        <p:sp>
          <p:nvSpPr>
            <p:cNvPr id="168" name="Google Shape;168;p6"/>
            <p:cNvSpPr/>
            <p:nvPr/>
          </p:nvSpPr>
          <p:spPr>
            <a:xfrm>
              <a:off x="1212300" y="1644762"/>
              <a:ext cx="1854000" cy="1854000"/>
            </a:xfrm>
            <a:prstGeom prst="ellipse">
              <a:avLst/>
            </a:prstGeom>
            <a:solidFill>
              <a:srgbClr val="0C343D"/>
            </a:solidFill>
            <a:ln cap="flat" cmpd="sng" w="38575">
              <a:solidFill>
                <a:srgbClr val="65F0AC"/>
              </a:solidFill>
              <a:prstDash val="solid"/>
              <a:round/>
              <a:headEnd len="sm" w="sm" type="none"/>
              <a:tailEnd len="sm" w="sm" type="none"/>
            </a:ln>
          </p:spPr>
          <p:txBody>
            <a:bodyPr anchorCtr="0" anchor="ctr" bIns="123425" lIns="123425" spcFirstLastPara="1" rIns="123425" wrap="square" tIns="123425">
              <a:noAutofit/>
            </a:bodyPr>
            <a:lstStyle/>
            <a:p>
              <a:pPr indent="0" lvl="0" marL="0" rtl="0" algn="ctr">
                <a:spcBef>
                  <a:spcPts val="0"/>
                </a:spcBef>
                <a:spcAft>
                  <a:spcPts val="0"/>
                </a:spcAft>
                <a:buNone/>
              </a:pPr>
              <a:r>
                <a:t/>
              </a:r>
              <a:endParaRPr sz="1500">
                <a:latin typeface="Lexend SemiBold"/>
                <a:ea typeface="Lexend SemiBold"/>
                <a:cs typeface="Lexend SemiBold"/>
                <a:sym typeface="Lexend SemiBold"/>
              </a:endParaRPr>
            </a:p>
          </p:txBody>
        </p:sp>
        <p:sp>
          <p:nvSpPr>
            <p:cNvPr id="169" name="Google Shape;169;p6"/>
            <p:cNvSpPr txBox="1"/>
            <p:nvPr/>
          </p:nvSpPr>
          <p:spPr>
            <a:xfrm>
              <a:off x="1494004" y="2311039"/>
              <a:ext cx="1290600" cy="521400"/>
            </a:xfrm>
            <a:prstGeom prst="rect">
              <a:avLst/>
            </a:prstGeom>
            <a:solidFill>
              <a:srgbClr val="0C343D"/>
            </a:solidFill>
            <a:ln>
              <a:noFill/>
            </a:ln>
          </p:spPr>
          <p:txBody>
            <a:bodyPr anchorCtr="0" anchor="ctr" bIns="123425" lIns="123425" spcFirstLastPara="1" rIns="123425" wrap="square" tIns="123425">
              <a:noAutofit/>
            </a:bodyPr>
            <a:lstStyle/>
            <a:p>
              <a:pPr indent="0" lvl="0" marL="0" rtl="0" algn="ctr">
                <a:lnSpc>
                  <a:spcPct val="115000"/>
                </a:lnSpc>
                <a:spcBef>
                  <a:spcPts val="0"/>
                </a:spcBef>
                <a:spcAft>
                  <a:spcPts val="0"/>
                </a:spcAft>
                <a:buNone/>
              </a:pPr>
              <a:r>
                <a:rPr lang="en-US" sz="1449">
                  <a:solidFill>
                    <a:srgbClr val="FFFFFF"/>
                  </a:solidFill>
                  <a:latin typeface="Lexend SemiBold"/>
                  <a:ea typeface="Lexend SemiBold"/>
                  <a:cs typeface="Lexend SemiBold"/>
                  <a:sym typeface="Lexend SemiBold"/>
                </a:rPr>
                <a:t>Subsidized &amp; Open Access</a:t>
              </a:r>
              <a:endParaRPr sz="1449">
                <a:solidFill>
                  <a:srgbClr val="FFFFFF"/>
                </a:solidFill>
                <a:latin typeface="Lexend SemiBold"/>
                <a:ea typeface="Lexend SemiBold"/>
                <a:cs typeface="Lexend SemiBold"/>
                <a:sym typeface="Lexend SemiBol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0000"/>
          </a:blip>
          <a:stretch>
            <a:fillRect/>
          </a:stretch>
        </a:blipFill>
      </p:bgPr>
    </p:bg>
    <p:spTree>
      <p:nvGrpSpPr>
        <p:cNvPr id="174" name="Shape 174"/>
        <p:cNvGrpSpPr/>
        <p:nvPr/>
      </p:nvGrpSpPr>
      <p:grpSpPr>
        <a:xfrm>
          <a:off x="0" y="0"/>
          <a:ext cx="0" cy="0"/>
          <a:chOff x="0" y="0"/>
          <a:chExt cx="0" cy="0"/>
        </a:xfrm>
      </p:grpSpPr>
      <p:sp>
        <p:nvSpPr>
          <p:cNvPr id="175" name="Google Shape;175;g3d19f71a219_0_336"/>
          <p:cNvSpPr/>
          <p:nvPr/>
        </p:nvSpPr>
        <p:spPr>
          <a:xfrm>
            <a:off x="0" y="0"/>
            <a:ext cx="73200" cy="5143500"/>
          </a:xfrm>
          <a:prstGeom prst="rect">
            <a:avLst/>
          </a:prstGeom>
          <a:solidFill>
            <a:srgbClr val="0033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g3d19f71a219_0_336"/>
          <p:cNvSpPr/>
          <p:nvPr/>
        </p:nvSpPr>
        <p:spPr>
          <a:xfrm>
            <a:off x="731520" y="548640"/>
            <a:ext cx="73152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t/>
            </a:r>
            <a:endParaRPr sz="1100">
              <a:solidFill>
                <a:schemeClr val="lt1"/>
              </a:solidFill>
              <a:latin typeface="Calibri"/>
              <a:ea typeface="Calibri"/>
              <a:cs typeface="Calibri"/>
              <a:sym typeface="Calibri"/>
            </a:endParaRPr>
          </a:p>
        </p:txBody>
      </p:sp>
      <p:sp>
        <p:nvSpPr>
          <p:cNvPr id="177" name="Google Shape;177;g3d19f71a219_0_336"/>
          <p:cNvSpPr/>
          <p:nvPr/>
        </p:nvSpPr>
        <p:spPr>
          <a:xfrm>
            <a:off x="731520" y="1554480"/>
            <a:ext cx="7772400" cy="118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3317"/>
              </a:buClr>
              <a:buSzPts val="4200"/>
              <a:buFont typeface="Georgia"/>
              <a:buNone/>
            </a:pPr>
            <a:r>
              <a:rPr b="1" lang="en-US" sz="4200">
                <a:solidFill>
                  <a:srgbClr val="003317"/>
                </a:solidFill>
                <a:latin typeface="Avenir"/>
                <a:ea typeface="Avenir"/>
                <a:cs typeface="Avenir"/>
                <a:sym typeface="Avenir"/>
              </a:rPr>
              <a:t>The upgrade is here.</a:t>
            </a:r>
            <a:endParaRPr sz="4200">
              <a:solidFill>
                <a:srgbClr val="003317"/>
              </a:solidFill>
              <a:latin typeface="Avenir"/>
              <a:ea typeface="Avenir"/>
              <a:cs typeface="Avenir"/>
              <a:sym typeface="Avenir"/>
            </a:endParaRPr>
          </a:p>
        </p:txBody>
      </p:sp>
      <p:sp>
        <p:nvSpPr>
          <p:cNvPr id="178" name="Google Shape;178;g3d19f71a219_0_336"/>
          <p:cNvSpPr/>
          <p:nvPr/>
        </p:nvSpPr>
        <p:spPr>
          <a:xfrm>
            <a:off x="780158" y="2460612"/>
            <a:ext cx="73152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2200"/>
              <a:buFont typeface="Calibri"/>
              <a:buNone/>
            </a:pPr>
            <a:r>
              <a:rPr i="1" lang="en-US" sz="2200">
                <a:solidFill>
                  <a:srgbClr val="003317"/>
                </a:solidFill>
                <a:latin typeface="Avenir"/>
                <a:ea typeface="Avenir"/>
                <a:cs typeface="Avenir"/>
                <a:sym typeface="Avenir"/>
              </a:rPr>
              <a:t>The question is who gets it. </a:t>
            </a:r>
            <a:endParaRPr sz="2200">
              <a:solidFill>
                <a:srgbClr val="003317"/>
              </a:solidFill>
              <a:latin typeface="Avenir"/>
              <a:ea typeface="Avenir"/>
              <a:cs typeface="Avenir"/>
              <a:sym typeface="Avenir"/>
            </a:endParaRPr>
          </a:p>
        </p:txBody>
      </p:sp>
      <p:cxnSp>
        <p:nvCxnSpPr>
          <p:cNvPr id="179" name="Google Shape;179;g3d19f71a219_0_336"/>
          <p:cNvCxnSpPr/>
          <p:nvPr/>
        </p:nvCxnSpPr>
        <p:spPr>
          <a:xfrm>
            <a:off x="731520" y="3108960"/>
            <a:ext cx="2286000" cy="0"/>
          </a:xfrm>
          <a:prstGeom prst="straightConnector1">
            <a:avLst/>
          </a:prstGeom>
          <a:noFill/>
          <a:ln cap="flat" cmpd="sng" w="25400">
            <a:solidFill>
              <a:srgbClr val="0F9690"/>
            </a:solidFill>
            <a:prstDash val="solid"/>
            <a:round/>
            <a:headEnd len="sm" w="sm" type="none"/>
            <a:tailEnd len="sm" w="sm" type="none"/>
          </a:ln>
        </p:spPr>
      </p:cxnSp>
      <p:sp>
        <p:nvSpPr>
          <p:cNvPr id="180" name="Google Shape;180;g3d19f71a219_0_336"/>
          <p:cNvSpPr/>
          <p:nvPr/>
        </p:nvSpPr>
        <p:spPr>
          <a:xfrm>
            <a:off x="731520" y="3428805"/>
            <a:ext cx="45720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3317"/>
              </a:buClr>
              <a:buSzPts val="1600"/>
              <a:buFont typeface="Calibri"/>
              <a:buNone/>
            </a:pPr>
            <a:r>
              <a:rPr lang="en-US" sz="1600">
                <a:solidFill>
                  <a:srgbClr val="0C343D"/>
                </a:solidFill>
                <a:latin typeface="Avenir"/>
                <a:ea typeface="Avenir"/>
                <a:cs typeface="Avenir"/>
                <a:sym typeface="Avenir"/>
              </a:rPr>
              <a:t>Anjanette Miller</a:t>
            </a:r>
            <a:endParaRPr sz="1600">
              <a:solidFill>
                <a:srgbClr val="0C343D"/>
              </a:solidFill>
              <a:latin typeface="Avenir"/>
              <a:ea typeface="Avenir"/>
              <a:cs typeface="Avenir"/>
              <a:sym typeface="Avenir"/>
            </a:endParaRPr>
          </a:p>
          <a:p>
            <a:pPr indent="0" lvl="0" marL="0" marR="0" rtl="0" algn="l">
              <a:spcBef>
                <a:spcPts val="0"/>
              </a:spcBef>
              <a:spcAft>
                <a:spcPts val="0"/>
              </a:spcAft>
              <a:buClr>
                <a:srgbClr val="003317"/>
              </a:buClr>
              <a:buSzPts val="1600"/>
              <a:buFont typeface="Calibri"/>
              <a:buNone/>
            </a:pPr>
            <a:r>
              <a:rPr lang="en-US" sz="1600" u="sng">
                <a:solidFill>
                  <a:srgbClr val="0C343D"/>
                </a:solidFill>
                <a:latin typeface="Avenir"/>
                <a:ea typeface="Avenir"/>
                <a:cs typeface="Avenir"/>
                <a:sym typeface="Avenir"/>
                <a:hlinkClick r:id="rId4">
                  <a:extLst>
                    <a:ext uri="{A12FA001-AC4F-418D-AE19-62706E023703}">
                      <ahyp:hlinkClr val="tx"/>
                    </a:ext>
                  </a:extLst>
                </a:hlinkClick>
              </a:rPr>
              <a:t>anjanette@echo-nc.org</a:t>
            </a:r>
            <a:endParaRPr sz="1600">
              <a:solidFill>
                <a:srgbClr val="0C343D"/>
              </a:solidFill>
              <a:latin typeface="Avenir"/>
              <a:ea typeface="Avenir"/>
              <a:cs typeface="Avenir"/>
              <a:sym typeface="Avenir"/>
            </a:endParaRPr>
          </a:p>
          <a:p>
            <a:pPr indent="0" lvl="0" marL="0" marR="0" rtl="0" algn="l">
              <a:spcBef>
                <a:spcPts val="0"/>
              </a:spcBef>
              <a:spcAft>
                <a:spcPts val="0"/>
              </a:spcAft>
              <a:buClr>
                <a:srgbClr val="003317"/>
              </a:buClr>
              <a:buSzPts val="1600"/>
              <a:buFont typeface="Calibri"/>
              <a:buNone/>
            </a:pPr>
            <a:r>
              <a:t/>
            </a:r>
            <a:endParaRPr sz="1600">
              <a:solidFill>
                <a:srgbClr val="0C343D"/>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2013 - 2022 Theme">
  <a:themeElements>
    <a:clrScheme name="Custom 1">
      <a:dk1>
        <a:srgbClr val="FFFFFF"/>
      </a:dk1>
      <a:lt1>
        <a:srgbClr val="FFFFFF"/>
      </a:lt1>
      <a:dk2>
        <a:srgbClr val="1E5155"/>
      </a:dk2>
      <a:lt2>
        <a:srgbClr val="EBEBEB"/>
      </a:lt2>
      <a:accent1>
        <a:srgbClr val="006730"/>
      </a:accent1>
      <a:accent2>
        <a:srgbClr val="399993"/>
      </a:accent2>
      <a:accent3>
        <a:srgbClr val="DF31D3"/>
      </a:accent3>
      <a:accent4>
        <a:srgbClr val="4FB8C1"/>
      </a:accent4>
      <a:accent5>
        <a:srgbClr val="5F9C9D"/>
      </a:accent5>
      <a:accent6>
        <a:srgbClr val="FFC000"/>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2026-03-17T17:39:18Z</dcterms:created>
  <dc:creator>Echo</dc:creator>
</cp:coreProperties>
</file>