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562" r:id="rId6"/>
    <p:sldId id="2563" r:id="rId7"/>
    <p:sldId id="2565" r:id="rId8"/>
    <p:sldId id="2566" r:id="rId9"/>
    <p:sldId id="2567" r:id="rId10"/>
    <p:sldId id="2568" r:id="rId11"/>
    <p:sldId id="25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BF2ED-61D7-07B9-BC1B-122B145EAF76}" v="89" dt="2026-03-23T15:25:26.144"/>
    <p1510:client id="{75137987-76B5-76BB-ED0D-D76854218B01}" v="2" dt="2026-03-23T15:30:33.638"/>
    <p1510:client id="{C1976292-1D02-E49A-1440-2DE05833DDF3}" v="107" dt="2026-03-23T19:08:06.563"/>
    <p1510:client id="{DE4F7B2B-7A0D-8836-6423-91B9D317FBF7}" v="86" dt="2026-03-23T13:17:45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1" autoAdjust="0"/>
    <p:restoredTop sz="73622" autoAdjust="0"/>
  </p:normalViewPr>
  <p:slideViewPr>
    <p:cSldViewPr snapToGrid="0">
      <p:cViewPr>
        <p:scale>
          <a:sx n="101" d="100"/>
          <a:sy n="101" d="100"/>
        </p:scale>
        <p:origin x="7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3C0D9-831F-40C0-8B45-F0BE8FBC8F16}" type="datetimeFigureOut"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9326D-147A-45A7-8935-E090537EBF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99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“Every few years, something shifts. Not an update </a:t>
            </a:r>
            <a:r>
              <a:rPr lang="en-US" b="0" kern="1200" dirty="0">
                <a:effectLst/>
              </a:rPr>
              <a:t>— a </a:t>
            </a:r>
            <a:r>
              <a:rPr lang="en-US" dirty="0"/>
              <a:t>restructuring of how work gets done, who does it, and what it costs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We’re in one of those moments.” </a:t>
            </a:r>
            <a:br>
              <a:rPr lang="en-US" dirty="0">
                <a:cs typeface="+mn-lt"/>
              </a:rPr>
            </a:br>
            <a:r>
              <a:rPr lang="en-US" dirty="0"/>
              <a:t>“Most conversations about AI focus on</a:t>
            </a:r>
            <a:r>
              <a:rPr lang="en-US" b="0" kern="1200" dirty="0">
                <a:effectLst/>
              </a:rPr>
              <a:t> the </a:t>
            </a:r>
            <a:r>
              <a:rPr lang="en-US" dirty="0"/>
              <a:t>technology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I want to talk about something harder: </a:t>
            </a:r>
            <a:r>
              <a:rPr lang="en-US" b="1" kern="1200" dirty="0">
                <a:effectLst/>
              </a:rPr>
              <a:t>what this </a:t>
            </a:r>
            <a:r>
              <a:rPr lang="en-US" b="1" dirty="0"/>
              <a:t>moment demands of you </a:t>
            </a:r>
            <a:r>
              <a:rPr lang="en-US" b="1" kern="1200" dirty="0">
                <a:effectLst/>
              </a:rPr>
              <a:t>as a </a:t>
            </a:r>
            <a:r>
              <a:rPr lang="en-US" b="1" dirty="0"/>
              <a:t>leader.</a:t>
            </a:r>
            <a:r>
              <a:rPr lang="en-US" dirty="0"/>
              <a:t>” </a:t>
            </a:r>
            <a:br>
              <a:rPr lang="en-US" dirty="0">
                <a:cs typeface="+mn-lt"/>
              </a:rPr>
            </a:br>
            <a:r>
              <a:rPr lang="en-US" dirty="0"/>
              <a:t>“This is</a:t>
            </a:r>
            <a:r>
              <a:rPr lang="en-US" b="0" kern="1200" dirty="0">
                <a:effectLst/>
              </a:rPr>
              <a:t> a leadership </a:t>
            </a:r>
            <a:r>
              <a:rPr lang="en-US" dirty="0"/>
              <a:t>story disguised as an AI talk.”</a:t>
            </a:r>
            <a:r>
              <a:rPr lang="en-US" i="1" dirty="0"/>
              <a:t>(small pause)</a:t>
            </a:r>
            <a:r>
              <a:rPr lang="en-US" dirty="0"/>
              <a:t> </a:t>
            </a:r>
            <a:br>
              <a:rPr lang="en-US" dirty="0">
                <a:cs typeface="+mn-lt"/>
              </a:rPr>
            </a:br>
            <a:r>
              <a:rPr lang="en-US" dirty="0"/>
              <a:t>“And I want to give you a simple lens for what happens next — and what leaders must do differently.”</a:t>
            </a:r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9326D-147A-45A7-8935-E090537EBF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1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“We’ve seen this movie before. When something essential gets dramatically cheaper, </a:t>
            </a:r>
            <a:r>
              <a:rPr lang="en-US" b="1" dirty="0"/>
              <a:t>demand doesn’t shrink </a:t>
            </a:r>
            <a:r>
              <a:rPr lang="en-US" b="1" kern="1200" dirty="0">
                <a:effectLst/>
              </a:rPr>
              <a:t>— </a:t>
            </a:r>
            <a:r>
              <a:rPr lang="en-US" b="1" dirty="0"/>
              <a:t>it explodes.</a:t>
            </a:r>
            <a:r>
              <a:rPr lang="en-US" dirty="0"/>
              <a:t>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Steel </a:t>
            </a:r>
            <a:r>
              <a:rPr lang="en-US" dirty="0"/>
              <a:t>got cheaper — the world built railroads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Electricity got cheaper — factories reorganized around it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Computing got cheaper — and we got </a:t>
            </a:r>
            <a:r>
              <a:rPr lang="en-US" b="0" kern="1200" dirty="0">
                <a:effectLst/>
              </a:rPr>
              <a:t>software, the internet, cloud, mobile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 </a:t>
            </a:r>
            <a:r>
              <a:rPr lang="en-US" b="1" dirty="0"/>
              <a:t>when the price of a core capability drops</a:t>
            </a:r>
            <a:r>
              <a:rPr lang="en-US" b="1" kern="1200" dirty="0">
                <a:effectLst/>
              </a:rPr>
              <a:t>, </a:t>
            </a:r>
            <a:r>
              <a:rPr lang="en-US" b="1" dirty="0"/>
              <a:t>ambition expands.</a:t>
            </a:r>
            <a:r>
              <a:rPr lang="en-US" dirty="0"/>
              <a:t> Economists call it Jevons Paradox.”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And now</a:t>
            </a:r>
            <a:r>
              <a:rPr lang="en-US" dirty="0"/>
              <a:t>…”</a:t>
            </a:r>
            <a:r>
              <a:rPr lang="en-US" i="1" dirty="0"/>
              <a:t>(beat)</a:t>
            </a:r>
            <a:r>
              <a:rPr lang="en-US" dirty="0"/>
              <a:t> “…</a:t>
            </a:r>
            <a:r>
              <a:rPr lang="en-US" b="1" dirty="0"/>
              <a:t>thinking itself is getting cheap.</a:t>
            </a:r>
            <a:r>
              <a:rPr lang="en-US" dirty="0"/>
              <a:t>”</a:t>
            </a:r>
          </a:p>
          <a:p>
            <a:pPr>
              <a:defRPr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19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“Here’s what ‘cheap thinking’ looks like.” </a:t>
            </a:r>
            <a:br>
              <a:rPr lang="en-US" dirty="0">
                <a:cs typeface="+mn-lt"/>
              </a:rPr>
            </a:br>
            <a:r>
              <a:rPr lang="en-US" dirty="0"/>
              <a:t>“The unit price of </a:t>
            </a:r>
            <a:r>
              <a:rPr lang="en-US" b="0" kern="1200" dirty="0">
                <a:effectLst/>
              </a:rPr>
              <a:t>intelligence — </a:t>
            </a:r>
            <a:r>
              <a:rPr lang="en-US" dirty="0"/>
              <a:t>tokens, </a:t>
            </a:r>
            <a:r>
              <a:rPr lang="en-US" i="1" dirty="0"/>
              <a:t>the meter on AI thinking</a:t>
            </a:r>
            <a:r>
              <a:rPr lang="en-US" dirty="0"/>
              <a:t> — dropped about </a:t>
            </a:r>
            <a:r>
              <a:rPr lang="en-US" b="1" dirty="0"/>
              <a:t>a thousand-fold in three years.</a:t>
            </a:r>
            <a:r>
              <a:rPr lang="en-US" dirty="0"/>
              <a:t>”</a:t>
            </a:r>
            <a:r>
              <a:rPr lang="en-US" i="1" dirty="0"/>
              <a:t>(pause)</a:t>
            </a:r>
            <a:r>
              <a:rPr lang="en-US" dirty="0"/>
              <a:t> </a:t>
            </a:r>
            <a:br>
              <a:rPr lang="en-US" dirty="0">
                <a:cs typeface="+mn-lt"/>
              </a:rPr>
            </a:br>
            <a:r>
              <a:rPr lang="en-US" dirty="0"/>
              <a:t>“When the cost drops that fast, the question isn’t ‘will people use it?’ The question is </a:t>
            </a:r>
            <a:r>
              <a:rPr lang="en-US" b="1" dirty="0"/>
              <a:t>what suddenly becomes feasible.</a:t>
            </a:r>
            <a:r>
              <a:rPr lang="en-US" dirty="0"/>
              <a:t>”</a:t>
            </a:r>
            <a:br>
              <a:rPr lang="en-US" dirty="0">
                <a:cs typeface="+mn-lt"/>
              </a:rPr>
            </a:br>
            <a:r>
              <a:rPr lang="en-US" dirty="0"/>
              <a:t> “And we can see the labor market start to bend: demand shifts toward analytical, technical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and creative work.” </a:t>
            </a:r>
            <a:br>
              <a:rPr lang="en-US" dirty="0">
                <a:cs typeface="+mn-lt"/>
              </a:rPr>
            </a:br>
            <a:r>
              <a:rPr lang="en-US" dirty="0"/>
              <a:t>“The point isn’t that work disappears. The point is </a:t>
            </a:r>
            <a:r>
              <a:rPr lang="en-US" b="1" kern="1200" dirty="0">
                <a:effectLst/>
              </a:rPr>
              <a:t>the ceiling</a:t>
            </a:r>
            <a:r>
              <a:rPr lang="en-US" b="1" dirty="0"/>
              <a:t> moves</a:t>
            </a:r>
            <a:r>
              <a:rPr lang="en-US" dirty="0"/>
              <a:t> — for what teams can attempt.”</a:t>
            </a:r>
          </a:p>
          <a:p>
            <a:pPr>
              <a:defRPr/>
            </a:pPr>
            <a:endParaRPr lang="en-US" dirty="0">
              <a:ea typeface="Calibri"/>
              <a:cs typeface="Calibri"/>
            </a:endParaRPr>
          </a:p>
          <a:p>
            <a:pPr>
              <a:defRPr/>
            </a:pPr>
            <a:br>
              <a:rPr lang="en-US" dirty="0"/>
            </a:b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4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“I want to show you a very serious business concept.”</a:t>
            </a:r>
            <a:r>
              <a:rPr lang="en-US" i="1" dirty="0"/>
              <a:t>(pause — let them see it)</a:t>
            </a:r>
            <a:r>
              <a:rPr lang="en-US" dirty="0"/>
              <a:t> </a:t>
            </a:r>
          </a:p>
          <a:p>
            <a:pPr>
              <a:defRPr/>
            </a:pPr>
            <a:br>
              <a:rPr lang="en-US" dirty="0">
                <a:cs typeface="+mn-lt"/>
              </a:rPr>
            </a:br>
            <a:r>
              <a:rPr lang="en-US" dirty="0"/>
              <a:t>“I thought an executive leadership discussion was the perfect time to bring in pokemon. Specifically for 1 reason. </a:t>
            </a:r>
            <a:r>
              <a:rPr lang="en-US" err="1"/>
              <a:t>Pokemon</a:t>
            </a:r>
            <a:r>
              <a:rPr lang="en-US" dirty="0"/>
              <a:t> are known for their evolutions – they evolve.”</a:t>
            </a:r>
            <a:br>
              <a:rPr lang="en-US" dirty="0">
                <a:cs typeface="+mn-lt"/>
              </a:rPr>
            </a:br>
            <a:r>
              <a:rPr lang="en-US" dirty="0"/>
              <a:t> “Magikarp evolves into </a:t>
            </a:r>
            <a:r>
              <a:rPr lang="en-US" err="1"/>
              <a:t>Gyarados</a:t>
            </a:r>
            <a:r>
              <a:rPr lang="en-US" dirty="0"/>
              <a:t> — enormous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powerful ” Our ceilings have been based on how expensive intelligence has been, how much time we have in a day to do </a:t>
            </a:r>
            <a:r>
              <a:rPr lang="en-US"/>
              <a:t>research, to plan a trip, to learn-</a:t>
            </a:r>
          </a:p>
          <a:p>
            <a:pPr>
              <a:defRPr/>
            </a:pPr>
            <a:r>
              <a:rPr lang="en-US" dirty="0"/>
              <a:t> we're now able to expand those </a:t>
            </a:r>
            <a:r>
              <a:rPr lang="en-US" dirty="0" err="1"/>
              <a:t>cielings</a:t>
            </a:r>
            <a:r>
              <a:rPr lang="en-US" dirty="0"/>
              <a:t> because we can access intelligence for much cheaper. </a:t>
            </a:r>
            <a:br>
              <a:rPr lang="en-US" dirty="0">
                <a:cs typeface="+mn-lt"/>
              </a:rPr>
            </a:br>
            <a:r>
              <a:rPr lang="en-US" dirty="0"/>
              <a:t>“That’s what AI does </a:t>
            </a:r>
            <a:r>
              <a:rPr lang="en-US" b="0" kern="1200" dirty="0">
                <a:effectLst/>
              </a:rPr>
              <a:t>to </a:t>
            </a:r>
            <a:r>
              <a:rPr lang="en-US" dirty="0"/>
              <a:t>your team. </a:t>
            </a:r>
            <a:r>
              <a:rPr lang="en-US" b="1" dirty="0"/>
              <a:t>Not replaces them — evolves them.</a:t>
            </a:r>
            <a:r>
              <a:rPr lang="en-US" dirty="0"/>
              <a:t>” </a:t>
            </a:r>
            <a:br>
              <a:rPr lang="en-US" dirty="0">
                <a:cs typeface="+mn-lt"/>
              </a:rPr>
            </a:br>
            <a:r>
              <a:rPr lang="en-US" dirty="0"/>
              <a:t>“People don’t do less work when capability expands. They do </a:t>
            </a:r>
            <a:r>
              <a:rPr lang="en-US" b="1" dirty="0"/>
              <a:t>more</a:t>
            </a:r>
            <a:r>
              <a:rPr lang="en-US" dirty="0"/>
              <a:t> — they finally attack the backlogs, the ambitious projects, the things that always felt ‘later.’”</a:t>
            </a:r>
            <a:br>
              <a:rPr lang="en-US" dirty="0">
                <a:cs typeface="+mn-lt"/>
              </a:rPr>
            </a:br>
            <a:r>
              <a:rPr lang="en-US" dirty="0"/>
              <a:t> “New roles </a:t>
            </a:r>
            <a:r>
              <a:rPr lang="en-US" b="0" kern="1200" dirty="0">
                <a:effectLst/>
              </a:rPr>
              <a:t>are already </a:t>
            </a:r>
            <a:r>
              <a:rPr lang="en-US" dirty="0"/>
              <a:t>emerging: </a:t>
            </a:r>
            <a:r>
              <a:rPr lang="en-US" b="0" kern="1200" dirty="0">
                <a:effectLst/>
              </a:rPr>
              <a:t>AI Product </a:t>
            </a:r>
            <a:r>
              <a:rPr lang="en-US" dirty="0"/>
              <a:t>Owners</a:t>
            </a:r>
            <a:r>
              <a:rPr lang="en-US" b="0" kern="1200" dirty="0">
                <a:effectLst/>
              </a:rPr>
              <a:t>, AI Governance </a:t>
            </a:r>
            <a:r>
              <a:rPr lang="en-US" dirty="0"/>
              <a:t>Leads</a:t>
            </a:r>
            <a:r>
              <a:rPr lang="en-US" b="0" kern="1200" dirty="0">
                <a:effectLst/>
              </a:rPr>
              <a:t>, </a:t>
            </a:r>
            <a:r>
              <a:rPr lang="en-US" dirty="0" err="1"/>
              <a:t>LLMOps</a:t>
            </a:r>
            <a:r>
              <a:rPr lang="en-US" dirty="0"/>
              <a:t> Engineers.” </a:t>
            </a:r>
            <a:br>
              <a:rPr lang="en-US" dirty="0">
                <a:cs typeface="+mn-lt"/>
              </a:rPr>
            </a:br>
            <a:r>
              <a:rPr lang="en-US" dirty="0"/>
              <a:t>“The org chart won’t be emptied </a:t>
            </a:r>
            <a:r>
              <a:rPr lang="en-US" b="0" kern="1200" dirty="0">
                <a:effectLst/>
              </a:rPr>
              <a:t>— </a:t>
            </a:r>
            <a:r>
              <a:rPr lang="en-US" dirty="0"/>
              <a:t>it will be redrawn.” </a:t>
            </a:r>
            <a:br>
              <a:rPr lang="en-US" dirty="0">
                <a:cs typeface="+mn-lt"/>
              </a:rPr>
            </a:br>
            <a:r>
              <a:rPr lang="en-US" dirty="0"/>
              <a:t>“This</a:t>
            </a:r>
            <a:r>
              <a:rPr lang="en-US" b="0" kern="1200" dirty="0">
                <a:effectLst/>
              </a:rPr>
              <a:t> is </a:t>
            </a:r>
            <a:r>
              <a:rPr lang="en-US" dirty="0"/>
              <a:t>not an end-of-work story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It’s </a:t>
            </a:r>
            <a:r>
              <a:rPr lang="en-US" b="0" kern="1200" dirty="0">
                <a:effectLst/>
              </a:rPr>
              <a:t>a </a:t>
            </a:r>
            <a:r>
              <a:rPr lang="en-US" dirty="0"/>
              <a:t>redesign-of-work story.” </a:t>
            </a:r>
            <a:br>
              <a:rPr lang="en-US" dirty="0">
                <a:cs typeface="+mn-lt"/>
              </a:rPr>
            </a:br>
            <a:r>
              <a:rPr lang="en-US" dirty="0"/>
              <a:t>“The only question </a:t>
            </a:r>
            <a:r>
              <a:rPr lang="en-US" b="0" kern="1200" dirty="0">
                <a:effectLst/>
              </a:rPr>
              <a:t>is </a:t>
            </a:r>
            <a:r>
              <a:rPr lang="en-US" dirty="0"/>
              <a:t>whether </a:t>
            </a:r>
            <a:r>
              <a:rPr lang="en-US" b="1" kern="1200" dirty="0">
                <a:effectLst/>
              </a:rPr>
              <a:t>you</a:t>
            </a:r>
            <a:r>
              <a:rPr lang="en-US" b="0" kern="1200" dirty="0">
                <a:effectLst/>
              </a:rPr>
              <a:t> </a:t>
            </a:r>
            <a:r>
              <a:rPr lang="en-US" dirty="0"/>
              <a:t>do </a:t>
            </a:r>
            <a:r>
              <a:rPr lang="en-US" b="0" kern="1200" dirty="0">
                <a:effectLst/>
              </a:rPr>
              <a:t>the </a:t>
            </a:r>
            <a:r>
              <a:rPr lang="en-US" dirty="0"/>
              <a:t>redesigning </a:t>
            </a:r>
            <a:r>
              <a:rPr lang="en-US" b="0" kern="1200" dirty="0">
                <a:effectLst/>
              </a:rPr>
              <a:t>— </a:t>
            </a:r>
            <a:r>
              <a:rPr lang="en-US" dirty="0"/>
              <a:t>or someone else does it for you.”</a:t>
            </a:r>
            <a:endParaRPr lang="en-US"/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44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“When this wave hits — and it’s already here — </a:t>
            </a:r>
            <a:r>
              <a:rPr lang="en-US" b="0" kern="1200" dirty="0">
                <a:effectLst/>
              </a:rPr>
              <a:t>leaders </a:t>
            </a:r>
            <a:r>
              <a:rPr lang="en-US" dirty="0"/>
              <a:t>have </a:t>
            </a:r>
            <a:r>
              <a:rPr lang="en-US" b="0" kern="1200" dirty="0">
                <a:effectLst/>
              </a:rPr>
              <a:t>two instincts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“Instinct one:</a:t>
            </a:r>
            <a:r>
              <a:rPr lang="en-US" b="0" kern="1200" dirty="0">
                <a:effectLst/>
              </a:rPr>
              <a:t> </a:t>
            </a:r>
            <a:r>
              <a:rPr lang="en-US" b="1" kern="1200" dirty="0">
                <a:effectLst/>
              </a:rPr>
              <a:t>contain</a:t>
            </a:r>
            <a:r>
              <a:rPr lang="en-US" b="1" dirty="0"/>
              <a:t>.</a:t>
            </a:r>
            <a:r>
              <a:rPr lang="en-US" dirty="0"/>
              <a:t> Lock</a:t>
            </a:r>
            <a:r>
              <a:rPr lang="en-US" b="0" kern="1200" dirty="0">
                <a:effectLst/>
              </a:rPr>
              <a:t> it </a:t>
            </a:r>
            <a:r>
              <a:rPr lang="en-US" dirty="0"/>
              <a:t>down. Restrict access. Wait for guidance.” </a:t>
            </a:r>
            <a:br>
              <a:rPr lang="en-US" dirty="0">
                <a:cs typeface="+mn-lt"/>
              </a:rPr>
            </a:br>
            <a:r>
              <a:rPr lang="en-US" dirty="0"/>
              <a:t>“I understand that instinct </a:t>
            </a:r>
            <a:r>
              <a:rPr lang="en-US" b="0" kern="1200" dirty="0">
                <a:effectLst/>
              </a:rPr>
              <a:t>— </a:t>
            </a:r>
            <a:r>
              <a:rPr lang="en-US" dirty="0"/>
              <a:t>risk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compliance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control.” </a:t>
            </a:r>
            <a:br>
              <a:rPr lang="en-US" dirty="0">
                <a:cs typeface="+mn-lt"/>
              </a:rPr>
            </a:br>
            <a:r>
              <a:rPr lang="en-US" dirty="0"/>
              <a:t>“But when you contain, shadow AI spreads. People don’t stop — they go invisible. Ungoverned data, models, and risk — and you can’t see any of it.” </a:t>
            </a:r>
            <a:br>
              <a:rPr lang="en-US" dirty="0">
                <a:cs typeface="+mn-lt"/>
              </a:rPr>
            </a:br>
            <a:r>
              <a:rPr lang="en-US" dirty="0"/>
              <a:t>“Instinct two is the opposite — </a:t>
            </a:r>
            <a:r>
              <a:rPr lang="en-US" b="0" kern="1200" dirty="0">
                <a:effectLst/>
              </a:rPr>
              <a:t>let it run wild</a:t>
            </a:r>
            <a:r>
              <a:rPr lang="en-US" dirty="0"/>
              <a:t>. That’s obviously wrong.”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The winning posture is </a:t>
            </a:r>
            <a:r>
              <a:rPr lang="en-US" dirty="0"/>
              <a:t>the third path: </a:t>
            </a:r>
            <a:r>
              <a:rPr lang="en-US" b="1" kern="1200" dirty="0">
                <a:effectLst/>
              </a:rPr>
              <a:t>orchestration.</a:t>
            </a:r>
            <a:r>
              <a:rPr lang="en-US" b="0" kern="1200" dirty="0">
                <a:effectLst/>
              </a:rPr>
              <a:t> </a:t>
            </a:r>
            <a:r>
              <a:rPr lang="en-US" dirty="0"/>
              <a:t>You </a:t>
            </a:r>
            <a:r>
              <a:rPr lang="en-US" b="0" kern="1200" dirty="0">
                <a:effectLst/>
              </a:rPr>
              <a:t>shift from command-and-control </a:t>
            </a:r>
            <a:r>
              <a:rPr lang="en-US" dirty="0"/>
              <a:t>to </a:t>
            </a:r>
            <a:r>
              <a:rPr lang="en-US" b="1" dirty="0"/>
              <a:t>designing safe pathways</a:t>
            </a:r>
            <a:r>
              <a:rPr lang="en-US" dirty="0"/>
              <a:t> </a:t>
            </a:r>
            <a:r>
              <a:rPr lang="en-US" b="0" kern="1200" dirty="0">
                <a:effectLst/>
              </a:rPr>
              <a:t>where many people can contribute </a:t>
            </a:r>
            <a:r>
              <a:rPr lang="en-US" dirty="0"/>
              <a:t>— fast.” </a:t>
            </a:r>
          </a:p>
          <a:p>
            <a:pPr>
              <a:defRPr/>
            </a:pPr>
            <a:r>
              <a:rPr lang="en-US" dirty="0">
                <a:cs typeface="+mn-lt"/>
              </a:rPr>
              <a:t>When you give shadow AI builders an orchestrated path, they become just builders. Working within your organizations parameters and adding value.</a:t>
            </a:r>
            <a:br>
              <a:rPr lang="en-US" dirty="0">
                <a:cs typeface="+mn-lt"/>
              </a:rPr>
            </a:br>
            <a:r>
              <a:rPr lang="en-US" dirty="0"/>
              <a:t>“A SAS executive, Trish Halley, gave me the best line I’ve heard for </a:t>
            </a:r>
            <a:r>
              <a:rPr lang="en-US" dirty="0" err="1"/>
              <a:t>this:</a:t>
            </a:r>
            <a:r>
              <a:rPr lang="en-US" b="1" dirty="0" err="1"/>
              <a:t>‘You</a:t>
            </a:r>
            <a:r>
              <a:rPr lang="en-US" b="1" dirty="0"/>
              <a:t> bring the shadow to the light.’</a:t>
            </a:r>
            <a:r>
              <a:rPr lang="en-US" dirty="0"/>
              <a:t>”</a:t>
            </a:r>
            <a:r>
              <a:rPr lang="en-US" i="1" dirty="0"/>
              <a:t>(pause, repeat it)</a:t>
            </a:r>
            <a:endParaRPr lang="en-US">
              <a:ea typeface="Calibri"/>
              <a:cs typeface="Calibri"/>
            </a:endParaRPr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pPr>
              <a:defRPr/>
            </a:pPr>
            <a:r>
              <a:rPr lang="en-US" i="1"/>
              <a:t>(pause)</a:t>
            </a:r>
            <a:endParaRPr lang="en-US">
              <a:ea typeface="Calibri"/>
              <a:cs typeface="Calibri"/>
            </a:endParaRPr>
          </a:p>
          <a:p>
            <a:pPr>
              <a:defRPr/>
            </a:pPr>
            <a:r>
              <a:rPr lang="en-US" i="1"/>
              <a:t>"You bring the shadow to</a:t>
            </a:r>
            <a:r>
              <a:rPr lang="en-US" b="0" i="1" kern="1200">
                <a:effectLst/>
              </a:rPr>
              <a:t> the </a:t>
            </a:r>
            <a:r>
              <a:rPr lang="en-US" i="1"/>
              <a:t>light."</a:t>
            </a:r>
            <a:endParaRPr lang="en-US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40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“Why is </a:t>
            </a:r>
            <a:r>
              <a:rPr lang="en-US" b="0" kern="1200" dirty="0">
                <a:effectLst/>
              </a:rPr>
              <a:t>this </a:t>
            </a:r>
            <a:r>
              <a:rPr lang="en-US" dirty="0"/>
              <a:t>specifically your problem? Because </a:t>
            </a:r>
            <a:r>
              <a:rPr lang="en-US" b="0" kern="1200" dirty="0">
                <a:effectLst/>
              </a:rPr>
              <a:t>the </a:t>
            </a:r>
            <a:r>
              <a:rPr lang="en-US" dirty="0"/>
              <a:t>decision has already been made — without you.” </a:t>
            </a:r>
            <a:br>
              <a:rPr lang="en-US" dirty="0">
                <a:cs typeface="+mn-lt"/>
              </a:rPr>
            </a:br>
            <a:r>
              <a:rPr lang="en-US" dirty="0"/>
              <a:t>“A huge portion of employees are already using unsanctioned</a:t>
            </a:r>
            <a:r>
              <a:rPr lang="en-US" b="0" kern="1200" dirty="0">
                <a:effectLst/>
              </a:rPr>
              <a:t> AI tools — </a:t>
            </a:r>
            <a:r>
              <a:rPr lang="en-US" dirty="0"/>
              <a:t>right now.” </a:t>
            </a:r>
            <a:br>
              <a:rPr lang="en-US" dirty="0">
                <a:cs typeface="+mn-lt"/>
              </a:rPr>
            </a:br>
            <a:r>
              <a:rPr lang="en-US" dirty="0"/>
              <a:t>“Your people aren’t waiting for permission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They’re building.” </a:t>
            </a:r>
            <a:br>
              <a:rPr lang="en-US" dirty="0">
                <a:cs typeface="+mn-lt"/>
              </a:rPr>
            </a:br>
            <a:r>
              <a:rPr lang="en-US" dirty="0"/>
              <a:t>“So your job isn’t to be the bottleneck. Your job is to provide the </a:t>
            </a:r>
            <a:r>
              <a:rPr lang="en-US" b="1" dirty="0"/>
              <a:t>platform</a:t>
            </a:r>
            <a:r>
              <a:rPr lang="en-US" dirty="0"/>
              <a:t>: a shared foundation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governed access, and guardrails — so innovation scales without invisible risk.”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If you </a:t>
            </a:r>
            <a:r>
              <a:rPr lang="en-US" dirty="0"/>
              <a:t>don’t build it</a:t>
            </a:r>
            <a:r>
              <a:rPr lang="en-US" b="0" kern="1200" dirty="0">
                <a:effectLst/>
              </a:rPr>
              <a:t>, </a:t>
            </a:r>
            <a:r>
              <a:rPr lang="en-US" dirty="0"/>
              <a:t>they build around it — and </a:t>
            </a:r>
            <a:r>
              <a:rPr lang="en-US" b="0" kern="1200" dirty="0">
                <a:effectLst/>
              </a:rPr>
              <a:t>you</a:t>
            </a:r>
            <a:r>
              <a:rPr lang="en-US" dirty="0"/>
              <a:t> get all the exposure with none of the upside.”</a:t>
            </a:r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3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“So what does </a:t>
            </a:r>
            <a:r>
              <a:rPr lang="en-US" b="0" kern="1200" dirty="0">
                <a:effectLst/>
              </a:rPr>
              <a:t>leadership </a:t>
            </a:r>
            <a:r>
              <a:rPr lang="en-US" dirty="0"/>
              <a:t>actually look like </a:t>
            </a:r>
            <a:r>
              <a:rPr lang="en-US" b="0" kern="1200" dirty="0">
                <a:effectLst/>
              </a:rPr>
              <a:t>in </a:t>
            </a:r>
            <a:r>
              <a:rPr lang="en-US" dirty="0"/>
              <a:t>this moment? Three </a:t>
            </a:r>
            <a:r>
              <a:rPr lang="en-US" b="0" kern="1200" dirty="0">
                <a:effectLst/>
              </a:rPr>
              <a:t>verbs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1" kern="1200" dirty="0">
                <a:effectLst/>
              </a:rPr>
              <a:t>Enable</a:t>
            </a:r>
            <a:r>
              <a:rPr lang="en-US" b="1" dirty="0"/>
              <a:t>:</a:t>
            </a:r>
            <a:r>
              <a:rPr lang="en-US" dirty="0"/>
              <a:t> build</a:t>
            </a:r>
            <a:r>
              <a:rPr lang="en-US" b="0" kern="1200" dirty="0">
                <a:effectLst/>
              </a:rPr>
              <a:t> tools, templates, </a:t>
            </a:r>
            <a:r>
              <a:rPr lang="en-US" dirty="0"/>
              <a:t>and </a:t>
            </a:r>
            <a:r>
              <a:rPr lang="en-US" b="0" kern="1200" dirty="0">
                <a:effectLst/>
              </a:rPr>
              <a:t>safe sandboxes </a:t>
            </a:r>
            <a:r>
              <a:rPr lang="en-US" dirty="0"/>
              <a:t>so people can create </a:t>
            </a:r>
            <a:r>
              <a:rPr lang="en-US" b="0" kern="1200" dirty="0">
                <a:effectLst/>
              </a:rPr>
              <a:t>without starting from scratch </a:t>
            </a:r>
            <a:r>
              <a:rPr lang="en-US" dirty="0"/>
              <a:t>— </a:t>
            </a:r>
            <a:r>
              <a:rPr lang="en-US" b="0" kern="1200" dirty="0">
                <a:effectLst/>
              </a:rPr>
              <a:t>or introducing risk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“That’s not IT support. That’s a competitive advantage.”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1" kern="1200" dirty="0">
                <a:effectLst/>
              </a:rPr>
              <a:t>Govern</a:t>
            </a:r>
            <a:r>
              <a:rPr lang="en-US" b="1" dirty="0"/>
              <a:t>:</a:t>
            </a:r>
            <a:r>
              <a:rPr lang="en-US" dirty="0"/>
              <a:t> turn</a:t>
            </a:r>
            <a:r>
              <a:rPr lang="en-US" b="0" kern="1200" dirty="0">
                <a:effectLst/>
              </a:rPr>
              <a:t> responsible AI </a:t>
            </a:r>
            <a:r>
              <a:rPr lang="en-US" dirty="0"/>
              <a:t>from </a:t>
            </a:r>
            <a:r>
              <a:rPr lang="en-US" b="0" kern="1200" dirty="0">
                <a:effectLst/>
              </a:rPr>
              <a:t>a policy document </a:t>
            </a:r>
            <a:r>
              <a:rPr lang="en-US" dirty="0"/>
              <a:t>into real </a:t>
            </a:r>
            <a:r>
              <a:rPr lang="en-US" b="0" kern="1200" dirty="0">
                <a:effectLst/>
              </a:rPr>
              <a:t>controls</a:t>
            </a:r>
            <a:r>
              <a:rPr lang="en-US" dirty="0"/>
              <a:t> — monitoring, auditability, compliance that scales with adoption.”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1" kern="1200" dirty="0">
                <a:effectLst/>
              </a:rPr>
              <a:t>Orchestrate</a:t>
            </a:r>
            <a:r>
              <a:rPr lang="en-US" b="1" dirty="0"/>
              <a:t>:</a:t>
            </a:r>
            <a:r>
              <a:rPr lang="en-US" dirty="0"/>
              <a:t> connect</a:t>
            </a:r>
            <a:r>
              <a:rPr lang="en-US" b="0" kern="1200" dirty="0">
                <a:effectLst/>
              </a:rPr>
              <a:t> distributed innovation back to strategy</a:t>
            </a:r>
            <a:r>
              <a:rPr lang="en-US" dirty="0"/>
              <a:t>. Because if</a:t>
            </a:r>
            <a:r>
              <a:rPr lang="en-US" b="0" kern="1200" dirty="0">
                <a:effectLst/>
              </a:rPr>
              <a:t> 50 teams </a:t>
            </a:r>
            <a:r>
              <a:rPr lang="en-US" dirty="0"/>
              <a:t>build </a:t>
            </a:r>
            <a:r>
              <a:rPr lang="en-US" b="0" kern="1200" dirty="0">
                <a:effectLst/>
              </a:rPr>
              <a:t>in 50 directions, </a:t>
            </a:r>
            <a:r>
              <a:rPr lang="en-US" dirty="0"/>
              <a:t>you didn’t unlock AI </a:t>
            </a:r>
            <a:r>
              <a:rPr lang="en-US" b="0" kern="1200" dirty="0">
                <a:effectLst/>
              </a:rPr>
              <a:t>— </a:t>
            </a:r>
            <a:r>
              <a:rPr lang="en-US" dirty="0"/>
              <a:t>you created 50 new risks.” </a:t>
            </a:r>
            <a:br>
              <a:rPr lang="en-US" dirty="0">
                <a:cs typeface="+mn-lt"/>
              </a:rPr>
            </a:br>
            <a:r>
              <a:rPr lang="en-US" dirty="0"/>
              <a:t>“Enable. Govern. Orchestrate</a:t>
            </a:r>
            <a:r>
              <a:rPr lang="en-US" b="0" kern="1200" dirty="0">
                <a:effectLst/>
              </a:rPr>
              <a:t>. </a:t>
            </a:r>
            <a:r>
              <a:rPr lang="en-US" dirty="0"/>
              <a:t>That is the new leadership operating model.”</a:t>
            </a:r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36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“Steel got cheap — the modern industrial economy was built</a:t>
            </a:r>
            <a:r>
              <a:rPr lang="en-US" b="0" kern="1200" dirty="0">
                <a:effectLst/>
              </a:rPr>
              <a:t>.</a:t>
            </a:r>
            <a:r>
              <a:rPr lang="en-US" dirty="0"/>
              <a:t> Electricity got cheap — the 20th century was built on </a:t>
            </a:r>
            <a:r>
              <a:rPr lang="en-US" b="0" kern="1200" dirty="0">
                <a:effectLst/>
              </a:rPr>
              <a:t>it.</a:t>
            </a:r>
            <a:r>
              <a:rPr lang="en-US" dirty="0"/>
              <a:t> Computing got cheap — the digital world was born.” </a:t>
            </a:r>
            <a:br>
              <a:rPr lang="en-US" dirty="0">
                <a:cs typeface="+mn-lt"/>
              </a:rPr>
            </a:br>
            <a:r>
              <a:rPr lang="en-US" dirty="0"/>
              <a:t>“Now intelligence </a:t>
            </a:r>
            <a:r>
              <a:rPr lang="en-US" b="0" kern="1200" dirty="0">
                <a:effectLst/>
              </a:rPr>
              <a:t>is </a:t>
            </a:r>
            <a:r>
              <a:rPr lang="en-US" dirty="0"/>
              <a:t>getting cheap</a:t>
            </a:r>
            <a:r>
              <a:rPr lang="en-US" b="0" kern="1200" dirty="0">
                <a:effectLst/>
              </a:rPr>
              <a:t>. And the </a:t>
            </a:r>
            <a:r>
              <a:rPr lang="en-US" dirty="0"/>
              <a:t>same pattern </a:t>
            </a:r>
            <a:r>
              <a:rPr lang="en-US" b="0" kern="1200" dirty="0">
                <a:effectLst/>
              </a:rPr>
              <a:t>will </a:t>
            </a:r>
            <a:r>
              <a:rPr lang="en-US" dirty="0"/>
              <a:t>hold.” </a:t>
            </a:r>
            <a:br>
              <a:rPr lang="en-US" dirty="0">
                <a:cs typeface="+mn-lt"/>
              </a:rPr>
            </a:br>
            <a:r>
              <a:rPr lang="en-US" dirty="0"/>
              <a:t>“So here are your leadership actions:</a:t>
            </a:r>
            <a:r>
              <a:rPr lang="en-US" b="0" kern="1200" dirty="0">
                <a:effectLst/>
              </a:rPr>
              <a:t> </a:t>
            </a:r>
            <a:r>
              <a:rPr lang="en-US" dirty="0"/>
              <a:t>design </a:t>
            </a:r>
            <a:r>
              <a:rPr lang="en-US" b="0" kern="1200" dirty="0">
                <a:effectLst/>
              </a:rPr>
              <a:t>your platform so people can build safely. Build guardrails so governance scales with adoption. Grow your talent spectrum </a:t>
            </a:r>
            <a:r>
              <a:rPr lang="en-US" dirty="0"/>
              <a:t>— </a:t>
            </a:r>
            <a:r>
              <a:rPr lang="en-US" b="0" kern="1200" dirty="0">
                <a:effectLst/>
              </a:rPr>
              <a:t>from no-code to full-code </a:t>
            </a:r>
            <a:r>
              <a:rPr lang="en-US" dirty="0"/>
              <a:t>— </a:t>
            </a:r>
            <a:r>
              <a:rPr lang="en-US" b="0" kern="1200" dirty="0">
                <a:effectLst/>
              </a:rPr>
              <a:t>so </a:t>
            </a:r>
            <a:r>
              <a:rPr lang="en-US" dirty="0"/>
              <a:t>everyone </a:t>
            </a:r>
            <a:r>
              <a:rPr lang="en-US" b="0" kern="1200" dirty="0">
                <a:effectLst/>
              </a:rPr>
              <a:t>can participate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</a:t>
            </a:r>
            <a:r>
              <a:rPr lang="en-US" b="0" kern="1200" dirty="0">
                <a:effectLst/>
              </a:rPr>
              <a:t>The next great leadership test </a:t>
            </a:r>
            <a:r>
              <a:rPr lang="en-US" dirty="0"/>
              <a:t>isn’t </a:t>
            </a:r>
            <a:r>
              <a:rPr lang="en-US" b="0" kern="1200" dirty="0">
                <a:effectLst/>
              </a:rPr>
              <a:t>restraining AI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“It’s </a:t>
            </a:r>
            <a:r>
              <a:rPr lang="en-US" b="0" kern="1200" dirty="0">
                <a:effectLst/>
              </a:rPr>
              <a:t>orchestrating a world of abundant intelligence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(pause)</a:t>
            </a:r>
            <a:br>
              <a:rPr lang="en-US" dirty="0">
                <a:cs typeface="+mn-lt"/>
              </a:rPr>
            </a:br>
            <a:r>
              <a:rPr lang="en-US" dirty="0"/>
              <a:t> “</a:t>
            </a:r>
            <a:r>
              <a:rPr lang="en-US" b="0" kern="1200" dirty="0">
                <a:effectLst/>
              </a:rPr>
              <a:t>That test is already underway</a:t>
            </a:r>
            <a:r>
              <a:rPr lang="en-US" dirty="0"/>
              <a:t>.” </a:t>
            </a:r>
            <a:br>
              <a:rPr lang="en-US" dirty="0">
                <a:cs typeface="+mn-lt"/>
              </a:rPr>
            </a:br>
            <a:r>
              <a:rPr lang="en-US" dirty="0"/>
              <a:t>“So the question isn’t whether AI reshapes your organization…” </a:t>
            </a:r>
            <a:br>
              <a:rPr lang="en-US" dirty="0">
                <a:cs typeface="+mn-lt"/>
              </a:rPr>
            </a:br>
            <a:r>
              <a:rPr lang="en-US" dirty="0"/>
              <a:t>(pause)</a:t>
            </a:r>
            <a:br>
              <a:rPr lang="en-US" dirty="0">
                <a:cs typeface="+mn-lt"/>
              </a:rPr>
            </a:br>
            <a:r>
              <a:rPr lang="en-US" dirty="0"/>
              <a:t> “…the </a:t>
            </a:r>
            <a:r>
              <a:rPr lang="en-US" b="0" kern="1200" dirty="0">
                <a:effectLst/>
              </a:rPr>
              <a:t>question is whether </a:t>
            </a:r>
            <a:r>
              <a:rPr lang="en-US" b="1" kern="1200" dirty="0">
                <a:effectLst/>
              </a:rPr>
              <a:t>you </a:t>
            </a:r>
            <a:r>
              <a:rPr lang="en-US" b="1" dirty="0"/>
              <a:t>shaped </a:t>
            </a:r>
            <a:r>
              <a:rPr lang="en-US" b="1" kern="1200" dirty="0">
                <a:effectLst/>
              </a:rPr>
              <a:t>it</a:t>
            </a:r>
            <a:r>
              <a:rPr lang="en-US" b="1" dirty="0"/>
              <a:t> first.</a:t>
            </a:r>
            <a:r>
              <a:rPr lang="en-US" dirty="0"/>
              <a:t>”</a:t>
            </a:r>
          </a:p>
          <a:p>
            <a:pPr>
              <a:defRPr/>
            </a:pPr>
            <a:endParaRPr lang="en-US" i="1" dirty="0">
              <a:ea typeface="Calibri"/>
              <a:cs typeface="Calibri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F1ADA-6B93-4FD7-88CE-43F3330658B6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34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FC05B-8224-FA7E-F50A-860BBEF3B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403F7-8AE7-4B71-6ED5-B9C7DBE76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C49CA-662C-B593-52F5-67CEB1931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8F289-D6BD-A7C2-D060-3D8A8C07B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C1A88-34C4-0845-FAA5-EDE9E7D28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FB06-AE28-242F-773E-0EA22CB0E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5F478-DA92-8B99-699D-EC735D6E1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DE268-178E-3C85-8C50-5E57362D7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C3D00-A943-5389-B24A-B3B1710E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0BD07-C21D-CA33-6DD8-19C0C5F7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9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DC421D-476F-3D64-0067-54B685147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F7DE4-7BF9-CB03-1C41-C2903EF35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A79CA-3CD3-68AC-7EFE-CBB2CA938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BE47A-6D8C-4D55-9A12-770BFD005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B9CB-0E79-413E-E116-917000078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2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0E77-67FF-0B4A-632D-FD832747F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90139-E004-83C0-1B71-B5A4678B0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43018-0602-8C29-B5B9-BCD37323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88F6E-DF6D-7DD3-A44B-39124C4C6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763BC-6691-5C5D-4E6F-EDA18CE85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4FA80-0EF6-744F-3335-BA7570DE0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018C2-2F45-18C9-4215-51F28E2F8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A0335-AABE-BC02-0F91-1FF7E15C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497F1-CD7B-33AF-D109-F72B2FE5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CD5BE-9B5D-7D47-B5C5-DB1F38E01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6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B5E33-7631-9B5A-03A7-86E2FF64A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A6494-68E7-E09A-7C8C-40A4589D3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72AE7-E70E-5639-C43B-4F0865C87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F298-F180-1CF5-0ADC-616D2D87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B6422-7E8D-9DA9-B82E-BF89E3823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C6BDC-FE3F-3D86-14F5-1914947B6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1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85E25-E4D5-523F-A961-79189F441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92ED1-A93C-BEC3-20C6-7E561C5FE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69322-3FA1-11D7-8920-F0F358720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04B5D5-3FA8-5186-BAA2-03156E42D0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B24F99-AA83-D4FA-CF89-37C8D7ED1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B424D4-3484-BAD9-CFB8-40F1183C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21950-B6AF-48D9-C2E3-FD7855BD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A6F542-29B8-989A-DA65-6BE87979F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4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B8F4F-B5A1-EC9F-81BD-E9DB9B95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01F00C-4A41-3246-7C27-08CB216C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E7622-AE23-4FDB-E6F4-8F6F1E1AA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861C8-AA05-9F9E-4247-AA6F0502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7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35700-DF1E-BC1A-39B3-8E56EA82F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69F7D4-074C-563E-8E90-83FA1C94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AAD67-4FB2-0404-2DD7-7FE19EDF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7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4A959-8C09-66B9-E7ED-0FE5EE338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EA182-FD84-7B60-6288-51AAB275A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1CAA-9BA6-58A4-4EFC-531179661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E1337-F308-1D7A-49C4-ACDCB664E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BDA28-4E5D-5F91-91B8-C193B7A8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8DC9E0-08E6-6C2C-7166-546C5178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3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ED6A-1AD8-4EA8-FEF4-7EFC59BF4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2912FA-9831-58ED-1022-FC4D784FE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40F11-B403-7589-D5C0-C9CD15C2D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273A0-F0FE-2DBC-7847-635318CF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4D686-0368-ED82-A25C-9FC4A680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B427B-441D-BE90-431F-139066CC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2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DAB5AC-F4CE-674A-4BB7-C17134BD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34EF3-9D06-F161-DBA7-EF38C8F11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25FF2-1507-6BE2-ED00-0531526CAC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56E61-21C5-41C9-8CF5-8441BD8E48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B55A2-039A-20AC-975D-30C91860E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D42F0-926B-B8E1-A126-4C7CFBE28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C58F8-CAC8-433F-A322-365F54488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4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librewiki.net/wiki/%EB%A9%94%EA%B0%80%EA%B0%B8%EB%9D%BC%EB%8F%84%EC%8A%A4" TargetMode="External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s://www.nintendoblast.com.br/2013/07/sera-que-e-possivel-zerar-pokemon.html" TargetMode="Externa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icture with Caption"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B2DA70E-A8E7-4B88-9DA5-08198FF3E9DA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5D14ED-95F9-4E02-A0AA-6A49909B5238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527CED-8FD3-4A41-A93D-BC86278D1F8B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D4277A-07FD-4D93-9C97-A8937C4CA3B2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ED6A-1AD8-4EA8-FEF4-7EFC59BF4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85800"/>
            <a:ext cx="8817128" cy="3416474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pPr marL="0" indent="0">
              <a:buNone/>
            </a:pPr>
            <a:r>
              <a:rPr lang="en-US" sz="5600" b="1" i="0" dirty="0">
                <a:solidFill>
                  <a:srgbClr val="FFFFFF"/>
                </a:solidFill>
                <a:latin typeface="Aptos"/>
                <a:cs typeface="Calibri"/>
              </a:rPr>
              <a:t>When Intelligence Gets Cheap: The Next Great Leadership Test</a:t>
            </a:r>
            <a:endParaRPr lang="en-US" sz="5600" b="1" dirty="0">
              <a:solidFill>
                <a:srgbClr val="FFFFFF"/>
              </a:solidFill>
              <a:latin typeface="Aptos"/>
              <a:cs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40F11-B403-7589-D5C0-C9CD15C2D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4654637"/>
            <a:ext cx="6766210" cy="635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>
              <a:buNone/>
            </a:pPr>
            <a:r>
              <a:rPr lang="en-US" sz="2800" i="0" u="none" dirty="0">
                <a:solidFill>
                  <a:srgbClr val="94A3B8"/>
                </a:solidFill>
                <a:latin typeface="Aptos"/>
              </a:rPr>
              <a:t>A leadership talk disguised as an AI talk</a:t>
            </a:r>
            <a:endParaRPr lang="en-US" sz="2800" dirty="0">
              <a:solidFill>
                <a:srgbClr val="94A3B8"/>
              </a:solidFill>
              <a:latin typeface="Apto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443192-31BD-4E0B-B675-D3239AC0DC70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</a:rPr>
              <a:t>When Intelligence Gets Cheap © 2026</a:t>
            </a:r>
          </a:p>
        </p:txBody>
      </p:sp>
      <p:pic>
        <p:nvPicPr>
          <p:cNvPr id="3" name="Picture 2" descr="Create a thin vertical accent bar graphic that is a smooth subtle gradient from deep purple at the top to electric blue at the bottom, modern corporate minimal style, very soft edge glow, flat vector-like appearance, no texture, no noise, ABSOLUTELY no text, designed to sit on a dark navy presentation background.">
            <a:extLst>
              <a:ext uri="{FF2B5EF4-FFF2-40B4-BE49-F238E27FC236}">
                <a16:creationId xmlns:a16="http://schemas.microsoft.com/office/drawing/2014/main" id="{06D94D66-29AB-C9D6-AD2A-360E2D73F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000" y="3175000"/>
            <a:ext cx="228600" cy="342900"/>
          </a:xfrm>
          <a:prstGeom prst="rect">
            <a:avLst/>
          </a:prstGeom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0E6811D-E39B-CFED-7533-B3FB8BC71A77}"/>
              </a:ext>
            </a:extLst>
          </p:cNvPr>
          <p:cNvSpPr txBox="1">
            <a:spLocks/>
          </p:cNvSpPr>
          <p:nvPr/>
        </p:nvSpPr>
        <p:spPr>
          <a:xfrm>
            <a:off x="762000" y="5593364"/>
            <a:ext cx="6766210" cy="63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94A3B8"/>
                </a:solidFill>
                <a:latin typeface="Aptos"/>
              </a:rPr>
              <a:t>Ben Heller</a:t>
            </a:r>
          </a:p>
          <a:p>
            <a:r>
              <a:rPr lang="en-US" sz="2800" b="1" dirty="0">
                <a:solidFill>
                  <a:srgbClr val="94A3B8"/>
                </a:solidFill>
                <a:latin typeface="Aptos"/>
              </a:rPr>
              <a:t>Field CTO, GenAI Transformation Director at Microsoft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E0A52150-6F7C-4CA9-A520-CA5715D3CE97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31DA2FE-A940-46CE-97AE-C8F3E68C6FA7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BC37B3-424C-4A1E-85DA-E5C7DC563FDE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7C4317F-7666-4D23-BB28-46BCB197BAD3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C2487-B10B-447C-8FAF-D1BDC784E0AF}"/>
              </a:ext>
            </a:extLst>
          </p:cNvPr>
          <p:cNvSpPr txBox="1"/>
          <p:nvPr/>
        </p:nvSpPr>
        <p:spPr>
          <a:xfrm>
            <a:off x="619125" y="1038225"/>
            <a:ext cx="6949380" cy="544710"/>
          </a:xfrm>
          <a:prstGeom prst="rect">
            <a:avLst/>
          </a:prstGeom>
          <a:noFill/>
          <a:ln>
            <a:solidFill>
              <a:srgbClr val="061A33"/>
            </a:solidFill>
          </a:ln>
        </p:spPr>
        <p:txBody>
          <a:bodyPr rtlCol="0"/>
          <a:lstStyle/>
          <a:p>
            <a:pPr marL="0" marR="0">
              <a:buNone/>
            </a:pPr>
            <a:r>
              <a:rPr lang="en-US" sz="3400" b="1">
                <a:solidFill>
                  <a:srgbClr val="FFFFFF"/>
                </a:solidFill>
                <a:effectLst/>
                <a:latin typeface="Aptos"/>
              </a:rPr>
              <a:t>We've Seen This Pattern Before</a:t>
            </a:r>
            <a:endParaRPr lang="en-US" sz="3400" b="1">
              <a:solidFill>
                <a:srgbClr val="FFFFFF"/>
              </a:solidFill>
              <a:latin typeface="Apto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60A310-B827-4F49-B749-E3A8DB17E593}"/>
              </a:ext>
            </a:extLst>
          </p:cNvPr>
          <p:cNvSpPr/>
          <p:nvPr/>
        </p:nvSpPr>
        <p:spPr>
          <a:xfrm>
            <a:off x="635000" y="2413000"/>
            <a:ext cx="3302000" cy="989928"/>
          </a:xfrm>
          <a:prstGeom prst="roundRect">
            <a:avLst/>
          </a:prstGeom>
          <a:solidFill>
            <a:srgbClr val="111B32">
              <a:alpha val="0"/>
            </a:srgbClr>
          </a:solidFill>
          <a:ln w="15875" cap="flat" cmpd="sng" algn="ctr">
            <a:solidFill>
              <a:srgbClr val="33415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3A458AB-8EDE-4A66-9C71-BC2A0BFD07D1}"/>
              </a:ext>
            </a:extLst>
          </p:cNvPr>
          <p:cNvSpPr/>
          <p:nvPr/>
        </p:nvSpPr>
        <p:spPr>
          <a:xfrm>
            <a:off x="8229600" y="2413000"/>
            <a:ext cx="3302000" cy="989928"/>
          </a:xfrm>
          <a:prstGeom prst="roundRect">
            <a:avLst/>
          </a:prstGeom>
          <a:solidFill>
            <a:srgbClr val="111B32">
              <a:alpha val="0"/>
            </a:srgbClr>
          </a:solidFill>
          <a:ln w="15875" cap="flat" cmpd="sng" algn="ctr">
            <a:solidFill>
              <a:srgbClr val="33415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17186E-C0E2-4CEC-835E-CF601374A90E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  <p:sp>
        <p:nvSpPr>
          <p:cNvPr id="2" name="col_steel_label">
            <a:extLst>
              <a:ext uri="{FF2B5EF4-FFF2-40B4-BE49-F238E27FC236}">
                <a16:creationId xmlns:a16="http://schemas.microsoft.com/office/drawing/2014/main" id="{A627505D-E210-41B2-AB2F-358C495A238C}"/>
              </a:ext>
            </a:extLst>
          </p:cNvPr>
          <p:cNvSpPr txBox="1"/>
          <p:nvPr/>
        </p:nvSpPr>
        <p:spPr>
          <a:xfrm>
            <a:off x="863600" y="2503140"/>
            <a:ext cx="2844800" cy="584775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r>
              <a:rPr lang="en-US" sz="3200" b="1">
                <a:solidFill>
                  <a:srgbClr val="FFFFFF"/>
                </a:solidFill>
                <a:latin typeface="Aptos"/>
              </a:rPr>
              <a:t>STEEL</a:t>
            </a:r>
          </a:p>
        </p:txBody>
      </p:sp>
      <p:sp>
        <p:nvSpPr>
          <p:cNvPr id="5" name="divider_1_purple">
            <a:extLst>
              <a:ext uri="{FF2B5EF4-FFF2-40B4-BE49-F238E27FC236}">
                <a16:creationId xmlns:a16="http://schemas.microsoft.com/office/drawing/2014/main" id="{9A951A20-8DF6-4F56-BAEE-CE0B93CC089B}"/>
              </a:ext>
            </a:extLst>
          </p:cNvPr>
          <p:cNvSpPr/>
          <p:nvPr/>
        </p:nvSpPr>
        <p:spPr>
          <a:xfrm>
            <a:off x="863599" y="3143207"/>
            <a:ext cx="2844799" cy="49887"/>
          </a:xfrm>
          <a:prstGeom prst="rect">
            <a:avLst/>
          </a:prstGeom>
          <a:gradFill flip="none" rotWithShape="1">
            <a:gsLst>
              <a:gs pos="5000">
                <a:srgbClr val="7030A0"/>
              </a:gs>
              <a:gs pos="100000">
                <a:schemeClr val="accent4"/>
              </a:gs>
            </a:gsLst>
            <a:path path="circle">
              <a:fillToRect l="100000" t="100000"/>
            </a:path>
            <a:tileRect r="-100000" b="-100000"/>
          </a:gra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card_computing">
            <a:extLst>
              <a:ext uri="{FF2B5EF4-FFF2-40B4-BE49-F238E27FC236}">
                <a16:creationId xmlns:a16="http://schemas.microsoft.com/office/drawing/2014/main" id="{EC742F07-26EC-4214-A60B-5874037C3B56}"/>
              </a:ext>
            </a:extLst>
          </p:cNvPr>
          <p:cNvSpPr/>
          <p:nvPr/>
        </p:nvSpPr>
        <p:spPr>
          <a:xfrm>
            <a:off x="4356330" y="2413000"/>
            <a:ext cx="3302000" cy="989928"/>
          </a:xfrm>
          <a:prstGeom prst="roundRect">
            <a:avLst/>
          </a:prstGeom>
          <a:solidFill>
            <a:srgbClr val="000000">
              <a:alpha val="0"/>
            </a:srgbClr>
          </a:solidFill>
          <a:ln w="15875" cap="flat" cmpd="sng" algn="ctr">
            <a:solidFill>
              <a:srgbClr val="334155">
                <a:alpha val="100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8" name="bottom_efficiency_line">
            <a:extLst>
              <a:ext uri="{FF2B5EF4-FFF2-40B4-BE49-F238E27FC236}">
                <a16:creationId xmlns:a16="http://schemas.microsoft.com/office/drawing/2014/main" id="{81DCE6D1-EACE-492B-B267-691D8BBDBF44}"/>
              </a:ext>
            </a:extLst>
          </p:cNvPr>
          <p:cNvSpPr txBox="1"/>
          <p:nvPr/>
        </p:nvSpPr>
        <p:spPr>
          <a:xfrm>
            <a:off x="2433186" y="3968392"/>
            <a:ext cx="7327072" cy="646331"/>
          </a:xfrm>
          <a:prstGeom prst="rect">
            <a:avLst/>
          </a:prstGeom>
          <a:noFill/>
        </p:spPr>
        <p:txBody>
          <a:bodyPr vertOverflow="overflow" vert="horz" wrap="square" lIns="91440" tIns="45720" rIns="91440" bIns="45720" rtlCol="0" anchor="ctr" anchorCtr="0">
            <a:spAutoFit/>
          </a:bodyPr>
          <a:lstStyle/>
          <a:p>
            <a:r>
              <a:rPr lang="en-US" sz="3600" b="1" dirty="0">
                <a:solidFill>
                  <a:srgbClr val="F5C542"/>
                </a:solidFill>
                <a:latin typeface="Aptos"/>
              </a:rPr>
              <a:t>Efficiency ↑  Cost ↓ = Demand ↑</a:t>
            </a:r>
          </a:p>
        </p:txBody>
      </p:sp>
      <p:sp>
        <p:nvSpPr>
          <p:cNvPr id="28" name="sources_line">
            <a:extLst>
              <a:ext uri="{FF2B5EF4-FFF2-40B4-BE49-F238E27FC236}">
                <a16:creationId xmlns:a16="http://schemas.microsoft.com/office/drawing/2014/main" id="{B3E56520-46B7-4DAF-AD80-CE2D3C029886}"/>
              </a:ext>
            </a:extLst>
          </p:cNvPr>
          <p:cNvSpPr txBox="1"/>
          <p:nvPr/>
        </p:nvSpPr>
        <p:spPr>
          <a:xfrm>
            <a:off x="672830" y="6473217"/>
            <a:ext cx="10668000" cy="276999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latin typeface="Aptos"/>
                <a:cs typeface="Calibri"/>
              </a:rPr>
              <a:t>Sources: McKinsey Global Survey on AI (2024); Menlo Ventures (2025); Economic history </a:t>
            </a:r>
          </a:p>
        </p:txBody>
      </p:sp>
      <p:sp>
        <p:nvSpPr>
          <p:cNvPr id="15" name="col_computing_label">
            <a:extLst>
              <a:ext uri="{FF2B5EF4-FFF2-40B4-BE49-F238E27FC236}">
                <a16:creationId xmlns:a16="http://schemas.microsoft.com/office/drawing/2014/main" id="{78386B40-3E87-482B-B1F2-BC14982C0E11}"/>
              </a:ext>
            </a:extLst>
          </p:cNvPr>
          <p:cNvSpPr txBox="1"/>
          <p:nvPr/>
        </p:nvSpPr>
        <p:spPr>
          <a:xfrm>
            <a:off x="8483600" y="2503140"/>
            <a:ext cx="2844800" cy="584775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3200" b="1" dirty="0">
                <a:solidFill>
                  <a:srgbClr val="FFFFFF"/>
                </a:solidFill>
                <a:latin typeface="Aptos"/>
              </a:rPr>
              <a:t>COMPUTING</a:t>
            </a:r>
          </a:p>
        </p:txBody>
      </p:sp>
      <p:sp>
        <p:nvSpPr>
          <p:cNvPr id="12" name="col_electricity_label">
            <a:extLst>
              <a:ext uri="{FF2B5EF4-FFF2-40B4-BE49-F238E27FC236}">
                <a16:creationId xmlns:a16="http://schemas.microsoft.com/office/drawing/2014/main" id="{F50C4289-681B-410F-9D80-FB726868BF1C}"/>
              </a:ext>
            </a:extLst>
          </p:cNvPr>
          <p:cNvSpPr txBox="1"/>
          <p:nvPr/>
        </p:nvSpPr>
        <p:spPr>
          <a:xfrm>
            <a:off x="4622800" y="2503140"/>
            <a:ext cx="2844800" cy="584775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Aptos"/>
              </a:rPr>
              <a:t>ELECTRICITY</a:t>
            </a:r>
          </a:p>
        </p:txBody>
      </p:sp>
      <p:sp>
        <p:nvSpPr>
          <p:cNvPr id="19" name="divider_1_purple">
            <a:extLst>
              <a:ext uri="{FF2B5EF4-FFF2-40B4-BE49-F238E27FC236}">
                <a16:creationId xmlns:a16="http://schemas.microsoft.com/office/drawing/2014/main" id="{4941F58C-792B-0604-DE74-DA1F7DED1D6E}"/>
              </a:ext>
            </a:extLst>
          </p:cNvPr>
          <p:cNvSpPr/>
          <p:nvPr/>
        </p:nvSpPr>
        <p:spPr>
          <a:xfrm>
            <a:off x="4584930" y="3138614"/>
            <a:ext cx="2844799" cy="49887"/>
          </a:xfrm>
          <a:prstGeom prst="rect">
            <a:avLst/>
          </a:prstGeom>
          <a:gradFill flip="none" rotWithShape="1">
            <a:gsLst>
              <a:gs pos="5000">
                <a:srgbClr val="7030A0"/>
              </a:gs>
              <a:gs pos="100000">
                <a:schemeClr val="accent4"/>
              </a:gs>
            </a:gsLst>
            <a:path path="circle">
              <a:fillToRect l="100000" t="100000"/>
            </a:path>
            <a:tileRect r="-100000" b="-100000"/>
          </a:gra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0" name="divider_1_purple">
            <a:extLst>
              <a:ext uri="{FF2B5EF4-FFF2-40B4-BE49-F238E27FC236}">
                <a16:creationId xmlns:a16="http://schemas.microsoft.com/office/drawing/2014/main" id="{9F056080-DA9B-083D-88B0-763ED5ACF50E}"/>
              </a:ext>
            </a:extLst>
          </p:cNvPr>
          <p:cNvSpPr/>
          <p:nvPr/>
        </p:nvSpPr>
        <p:spPr>
          <a:xfrm>
            <a:off x="8458200" y="3138614"/>
            <a:ext cx="2844799" cy="49887"/>
          </a:xfrm>
          <a:prstGeom prst="rect">
            <a:avLst/>
          </a:prstGeom>
          <a:gradFill flip="none" rotWithShape="1">
            <a:gsLst>
              <a:gs pos="5000">
                <a:srgbClr val="7030A0"/>
              </a:gs>
              <a:gs pos="100000">
                <a:schemeClr val="accent4"/>
              </a:gs>
            </a:gsLst>
            <a:path path="circle">
              <a:fillToRect l="100000" t="100000"/>
            </a:path>
            <a:tileRect r="-100000" b="-100000"/>
          </a:gra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8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D71725F-8DD0-46FE-A347-1763ACBDC2E6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CEBD0-B5AB-4668-B23D-7A3E642A6104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932D2B-A747-4133-B8C7-FCC3751F77D2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5258DE-D90D-461D-B4B4-4A91049C5863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" name="stat1_number">
            <a:extLst>
              <a:ext uri="{FF2B5EF4-FFF2-40B4-BE49-F238E27FC236}">
                <a16:creationId xmlns:a16="http://schemas.microsoft.com/office/drawing/2014/main" id="{FA78C3B4-69C9-4A33-8FF8-C5513E5027A6}"/>
              </a:ext>
            </a:extLst>
          </p:cNvPr>
          <p:cNvSpPr txBox="1"/>
          <p:nvPr/>
        </p:nvSpPr>
        <p:spPr>
          <a:xfrm>
            <a:off x="1778000" y="2973170"/>
            <a:ext cx="4064000" cy="1292662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7800" b="1" dirty="0">
                <a:solidFill>
                  <a:srgbClr val="F5C542"/>
                </a:solidFill>
                <a:latin typeface="Aptos"/>
              </a:rPr>
              <a:t>1000x</a:t>
            </a:r>
          </a:p>
        </p:txBody>
      </p:sp>
      <p:sp>
        <p:nvSpPr>
          <p:cNvPr id="4" name="stat1_label">
            <a:extLst>
              <a:ext uri="{FF2B5EF4-FFF2-40B4-BE49-F238E27FC236}">
                <a16:creationId xmlns:a16="http://schemas.microsoft.com/office/drawing/2014/main" id="{DB98E986-1847-4403-A518-E842F9929E7C}"/>
              </a:ext>
            </a:extLst>
          </p:cNvPr>
          <p:cNvSpPr txBox="1"/>
          <p:nvPr/>
        </p:nvSpPr>
        <p:spPr>
          <a:xfrm>
            <a:off x="1778000" y="4191000"/>
            <a:ext cx="4064000" cy="276999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vertOverflow="overflow" vert="horz" wrap="square" rtlCol="0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4A3B8"/>
                </a:solidFill>
                <a:latin typeface="Aptos"/>
              </a:rPr>
              <a:t>Decline $ per tokens in 3 years</a:t>
            </a:r>
          </a:p>
        </p:txBody>
      </p:sp>
      <p:sp>
        <p:nvSpPr>
          <p:cNvPr id="5" name="stat2_number">
            <a:extLst>
              <a:ext uri="{FF2B5EF4-FFF2-40B4-BE49-F238E27FC236}">
                <a16:creationId xmlns:a16="http://schemas.microsoft.com/office/drawing/2014/main" id="{720ED738-641E-4B20-9AAC-B477B83C101E}"/>
              </a:ext>
            </a:extLst>
          </p:cNvPr>
          <p:cNvSpPr txBox="1"/>
          <p:nvPr/>
        </p:nvSpPr>
        <p:spPr>
          <a:xfrm>
            <a:off x="6350000" y="3019336"/>
            <a:ext cx="4064000" cy="1200329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7200" b="1" dirty="0">
                <a:solidFill>
                  <a:srgbClr val="F5C542"/>
                </a:solidFill>
                <a:latin typeface="Aptos"/>
              </a:rPr>
              <a:t>20%</a:t>
            </a:r>
          </a:p>
        </p:txBody>
      </p:sp>
      <p:sp>
        <p:nvSpPr>
          <p:cNvPr id="6" name="stat2_label">
            <a:extLst>
              <a:ext uri="{FF2B5EF4-FFF2-40B4-BE49-F238E27FC236}">
                <a16:creationId xmlns:a16="http://schemas.microsoft.com/office/drawing/2014/main" id="{E46756D8-2584-4EA2-8C3C-D91F293BE1AB}"/>
              </a:ext>
            </a:extLst>
          </p:cNvPr>
          <p:cNvSpPr txBox="1"/>
          <p:nvPr/>
        </p:nvSpPr>
        <p:spPr>
          <a:xfrm>
            <a:off x="6350000" y="4191000"/>
            <a:ext cx="4064000" cy="276999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txBody>
          <a:bodyPr vertOverflow="overflow" vert="horz" wrap="square" rtlCol="0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4A3B8"/>
                </a:solidFill>
                <a:latin typeface="Aptos"/>
              </a:rPr>
              <a:t>Increase analytical, technical and creative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6454D8-D774-4151-BEC4-31407ABB0C21}"/>
              </a:ext>
            </a:extLst>
          </p:cNvPr>
          <p:cNvSpPr txBox="1"/>
          <p:nvPr/>
        </p:nvSpPr>
        <p:spPr>
          <a:xfrm>
            <a:off x="762000" y="1038225"/>
            <a:ext cx="10668000" cy="1143000"/>
          </a:xfrm>
          <a:prstGeom prst="rect">
            <a:avLst/>
          </a:prstGeom>
          <a:noFill/>
        </p:spPr>
        <p:txBody>
          <a:bodyPr lIns="91440" tIns="45720" rIns="91440" bIns="45720" rtlCol="0" anchor="t"/>
          <a:lstStyle/>
          <a:p>
            <a:r>
              <a:rPr lang="en-US" sz="4000" b="1">
                <a:solidFill>
                  <a:srgbClr val="FFFFFF"/>
                </a:solidFill>
                <a:effectLst/>
                <a:latin typeface="Aptos"/>
              </a:rPr>
              <a:t>Cheaper Intelligence</a:t>
            </a:r>
            <a:r>
              <a:rPr lang="en-US" sz="4000" b="1">
                <a:solidFill>
                  <a:srgbClr val="FFFFFF"/>
                </a:solidFill>
                <a:latin typeface="Aptos"/>
              </a:rPr>
              <a:t> – Throughput at Scale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C5AFC1-EBDD-45EC-993B-3EF02C74DE86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  <p:sp>
        <p:nvSpPr>
          <p:cNvPr id="16" name="stat1_subtext">
            <a:extLst>
              <a:ext uri="{FF2B5EF4-FFF2-40B4-BE49-F238E27FC236}">
                <a16:creationId xmlns:a16="http://schemas.microsoft.com/office/drawing/2014/main" id="{874E53E8-72D3-4159-9994-FDEE4ACB878E}"/>
              </a:ext>
            </a:extLst>
          </p:cNvPr>
          <p:cNvSpPr txBox="1"/>
          <p:nvPr/>
        </p:nvSpPr>
        <p:spPr>
          <a:xfrm>
            <a:off x="1778000" y="6101366"/>
            <a:ext cx="4064000" cy="26161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1100" dirty="0">
                <a:solidFill>
                  <a:srgbClr val="94A3B8"/>
                </a:solidFill>
                <a:latin typeface="Aptos"/>
                <a:cs typeface="Calibri"/>
              </a:rPr>
              <a:t>A16Z, Andreessen Horowitz, Welcome to </a:t>
            </a:r>
            <a:r>
              <a:rPr lang="en-US" sz="1100" dirty="0" err="1">
                <a:solidFill>
                  <a:srgbClr val="94A3B8"/>
                </a:solidFill>
                <a:latin typeface="Aptos"/>
                <a:cs typeface="Calibri"/>
              </a:rPr>
              <a:t>LLMflation</a:t>
            </a:r>
            <a:r>
              <a:rPr lang="en-US" sz="1100" dirty="0">
                <a:solidFill>
                  <a:srgbClr val="94A3B8"/>
                </a:solidFill>
                <a:latin typeface="Aptos"/>
                <a:cs typeface="Calibri"/>
              </a:rPr>
              <a:t> (2024)</a:t>
            </a:r>
          </a:p>
        </p:txBody>
      </p:sp>
      <p:sp>
        <p:nvSpPr>
          <p:cNvPr id="17" name="stat2_subtext">
            <a:extLst>
              <a:ext uri="{FF2B5EF4-FFF2-40B4-BE49-F238E27FC236}">
                <a16:creationId xmlns:a16="http://schemas.microsoft.com/office/drawing/2014/main" id="{4F525F7E-5603-42A8-848E-05444D37FAAA}"/>
              </a:ext>
            </a:extLst>
          </p:cNvPr>
          <p:cNvSpPr txBox="1"/>
          <p:nvPr/>
        </p:nvSpPr>
        <p:spPr>
          <a:xfrm>
            <a:off x="6350000" y="6101366"/>
            <a:ext cx="4064000" cy="43088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1100" dirty="0">
                <a:solidFill>
                  <a:srgbClr val="94A3B8"/>
                </a:solidFill>
                <a:latin typeface="Aptos"/>
                <a:cs typeface="Calibri"/>
              </a:rPr>
              <a:t>Hbr.org, Harvard Business Review, How AI is changing the labor market (2026)</a:t>
            </a:r>
          </a:p>
        </p:txBody>
      </p:sp>
    </p:spTree>
    <p:extLst>
      <p:ext uri="{BB962C8B-B14F-4D97-AF65-F5344CB8AC3E}">
        <p14:creationId xmlns:p14="http://schemas.microsoft.com/office/powerpoint/2010/main" val="361063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F2DE20A-317D-4E58-8730-767825F43D90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328CCE6-5B41-4737-8557-B25FD3D202A6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528EC6-C28D-4780-AF0D-B08381DAEB3E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17F556-5972-49E6-A3DC-1B2B985F68BF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F48066-2B3B-630B-2A8F-B6A1945E9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125" y="581025"/>
            <a:ext cx="10972800" cy="5656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b="1">
                <a:solidFill>
                  <a:srgbClr val="FFFFFF"/>
                </a:solidFill>
                <a:effectLst/>
                <a:latin typeface="Aptos"/>
              </a:rPr>
              <a:t>Not Less Work. More Ambition.</a:t>
            </a:r>
            <a:endParaRPr lang="en-US" sz="3400" b="1">
              <a:solidFill>
                <a:srgbClr val="FFFFFF"/>
              </a:solidFill>
              <a:latin typeface="Apto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CAB601A-8E18-4459-9906-79AF97F52AAE}"/>
              </a:ext>
            </a:extLst>
          </p:cNvPr>
          <p:cNvSpPr/>
          <p:nvPr/>
        </p:nvSpPr>
        <p:spPr>
          <a:xfrm>
            <a:off x="762000" y="2159000"/>
            <a:ext cx="4318000" cy="3048000"/>
          </a:xfrm>
          <a:prstGeom prst="roundRect">
            <a:avLst/>
          </a:prstGeom>
          <a:solidFill>
            <a:srgbClr val="111827">
              <a:alpha val="0"/>
            </a:srgbClr>
          </a:solidFill>
          <a:ln w="25400" cap="flat" cmpd="sng" algn="ctr">
            <a:solidFill>
              <a:srgbClr val="FFFF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14B1FAB-75BA-4671-8150-C0571AE1A4AB}"/>
              </a:ext>
            </a:extLst>
          </p:cNvPr>
          <p:cNvSpPr/>
          <p:nvPr/>
        </p:nvSpPr>
        <p:spPr>
          <a:xfrm>
            <a:off x="6604000" y="2159000"/>
            <a:ext cx="4826000" cy="3048000"/>
          </a:xfrm>
          <a:prstGeom prst="roundRect">
            <a:avLst/>
          </a:prstGeom>
          <a:solidFill>
            <a:srgbClr val="111827">
              <a:alpha val="0"/>
            </a:srgbClr>
          </a:solidFill>
          <a:ln w="25400" cap="flat" cmpd="sng" algn="ctr">
            <a:solidFill>
              <a:srgbClr val="FFFF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600" b="1" dirty="0">
              <a:solidFill>
                <a:srgbClr val="FFFFFF"/>
              </a:solidFill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EB6A4EB-D07C-43FE-B443-AC938D179AE3}"/>
              </a:ext>
            </a:extLst>
          </p:cNvPr>
          <p:cNvSpPr/>
          <p:nvPr/>
        </p:nvSpPr>
        <p:spPr>
          <a:xfrm>
            <a:off x="5232400" y="3302000"/>
            <a:ext cx="1219200" cy="762000"/>
          </a:xfrm>
          <a:prstGeom prst="rightArrow">
            <a:avLst/>
          </a:prstGeom>
          <a:solidFill>
            <a:srgbClr val="FACC15"/>
          </a:solidFill>
          <a:ln w="12700" cap="flat" cmpd="sng" algn="ctr">
            <a:solidFill>
              <a:srgbClr val="FACC1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E5F138-6CF8-4ED5-B794-7A41D0C9BB91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325172-F1FD-4E2B-B0BF-41F908A643CC}"/>
              </a:ext>
            </a:extLst>
          </p:cNvPr>
          <p:cNvSpPr txBox="1"/>
          <p:nvPr/>
        </p:nvSpPr>
        <p:spPr>
          <a:xfrm>
            <a:off x="5232400" y="2926834"/>
            <a:ext cx="1219200" cy="369332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FACC15"/>
                </a:solidFill>
                <a:latin typeface="Aptos"/>
              </a:rPr>
              <a:t>EVOLVES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D5E5D6-47B7-45CF-900A-D75F61CF7C9B}"/>
              </a:ext>
            </a:extLst>
          </p:cNvPr>
          <p:cNvSpPr txBox="1"/>
          <p:nvPr/>
        </p:nvSpPr>
        <p:spPr>
          <a:xfrm>
            <a:off x="889000" y="5461000"/>
            <a:ext cx="3683000" cy="30777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1400">
                <a:solidFill>
                  <a:srgbClr val="FFFFFF"/>
                </a:solidFill>
                <a:latin typeface="Aptos"/>
              </a:rPr>
              <a:t>Today: lower ceiling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E3A1F2-3F57-4871-A566-6907FCCE97AA}"/>
              </a:ext>
            </a:extLst>
          </p:cNvPr>
          <p:cNvSpPr txBox="1"/>
          <p:nvPr/>
        </p:nvSpPr>
        <p:spPr>
          <a:xfrm>
            <a:off x="6985000" y="5461000"/>
            <a:ext cx="4572000" cy="30777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1400">
                <a:solidFill>
                  <a:srgbClr val="FFFFFF"/>
                </a:solidFill>
                <a:latin typeface="Aptos"/>
              </a:rPr>
              <a:t>With AI: higher ceiling</a:t>
            </a:r>
          </a:p>
        </p:txBody>
      </p:sp>
      <p:pic>
        <p:nvPicPr>
          <p:cNvPr id="14" name="Picture 13" descr="The image depicts a red, fish-like Pokￃﾩmon with a distinctive red and orange body, a white face, and a prominent gold crown on its head.&#10;&#10;AI-generated content may be incorrect.">
            <a:extLst>
              <a:ext uri="{FF2B5EF4-FFF2-40B4-BE49-F238E27FC236}">
                <a16:creationId xmlns:a16="http://schemas.microsoft.com/office/drawing/2014/main" id="{134EA42C-EEBA-7334-6A91-29DBF663D4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524000" y="2676407"/>
            <a:ext cx="2794000" cy="2032000"/>
          </a:xfrm>
          <a:prstGeom prst="rect">
            <a:avLst/>
          </a:prstGeom>
        </p:spPr>
      </p:pic>
      <p:pic>
        <p:nvPicPr>
          <p:cNvPr id="15" name="Picture 14" descr="The image depicts a vibrant, electric-type Pokￃﾩmon, Palkulla, with a fierce, glowing appearance and an open mouth.&#10;&#10;AI-generated content may be incorrect.">
            <a:extLst>
              <a:ext uri="{FF2B5EF4-FFF2-40B4-BE49-F238E27FC236}">
                <a16:creationId xmlns:a16="http://schemas.microsoft.com/office/drawing/2014/main" id="{ECFF5D0E-7364-ABAF-612E-A13A503363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96000"/>
                    </a14:imgEffect>
                    <a14:imgEffect>
                      <a14:brightnessContrast contras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756407" y="2417704"/>
            <a:ext cx="2540000" cy="2540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7624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00F7CE8-2045-44FE-A8E1-16C29BD43480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486F71-2A6B-4918-8391-F6627938A2E3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CA855F-2098-45D9-97BE-DF140F582189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FC4E36-8B5A-4C22-B5CC-4B2843DC4EF7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D9D437-4AFA-4C96-BCAD-01A72AD3FF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>
              <a:alpha val="0"/>
            </a:srgbClr>
          </a:solidFill>
          <a:ln w="0" cap="flat" cmpd="sng" algn="ctr">
            <a:solidFill>
              <a:srgbClr val="0F172A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contain_header">
            <a:extLst>
              <a:ext uri="{FF2B5EF4-FFF2-40B4-BE49-F238E27FC236}">
                <a16:creationId xmlns:a16="http://schemas.microsoft.com/office/drawing/2014/main" id="{9FA90F4A-79E6-486D-99A5-FAA7DA13D125}"/>
              </a:ext>
            </a:extLst>
          </p:cNvPr>
          <p:cNvSpPr txBox="1"/>
          <p:nvPr/>
        </p:nvSpPr>
        <p:spPr>
          <a:xfrm>
            <a:off x="1397000" y="1143000"/>
            <a:ext cx="4191000" cy="52322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r>
              <a:rPr lang="en-US" sz="2800" b="1">
                <a:solidFill>
                  <a:srgbClr val="FFFFFF"/>
                </a:solidFill>
                <a:latin typeface="Aptos"/>
              </a:rPr>
              <a:t>CONTAIN</a:t>
            </a:r>
          </a:p>
        </p:txBody>
      </p:sp>
      <p:sp>
        <p:nvSpPr>
          <p:cNvPr id="5" name="contain_bullets">
            <a:extLst>
              <a:ext uri="{FF2B5EF4-FFF2-40B4-BE49-F238E27FC236}">
                <a16:creationId xmlns:a16="http://schemas.microsoft.com/office/drawing/2014/main" id="{E569790D-BE26-4A23-9942-7C5ADB01021E}"/>
              </a:ext>
            </a:extLst>
          </p:cNvPr>
          <p:cNvSpPr txBox="1"/>
          <p:nvPr/>
        </p:nvSpPr>
        <p:spPr>
          <a:xfrm>
            <a:off x="762000" y="1803400"/>
            <a:ext cx="4826000" cy="89255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r>
              <a:rPr lang="en-US" sz="2600">
                <a:solidFill>
                  <a:srgbClr val="94A3B8"/>
                </a:solidFill>
                <a:latin typeface="Aptos"/>
              </a:rPr>
              <a:t>Restrict access → Shadow AI spreads</a:t>
            </a:r>
          </a:p>
        </p:txBody>
      </p:sp>
      <p:sp>
        <p:nvSpPr>
          <p:cNvPr id="6" name="orchestrate_header">
            <a:extLst>
              <a:ext uri="{FF2B5EF4-FFF2-40B4-BE49-F238E27FC236}">
                <a16:creationId xmlns:a16="http://schemas.microsoft.com/office/drawing/2014/main" id="{3CA702B6-343C-4501-9156-75413160B6E1}"/>
              </a:ext>
            </a:extLst>
          </p:cNvPr>
          <p:cNvSpPr txBox="1"/>
          <p:nvPr/>
        </p:nvSpPr>
        <p:spPr>
          <a:xfrm>
            <a:off x="7620000" y="1143000"/>
            <a:ext cx="4191000" cy="615553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r>
              <a:rPr lang="en-US" sz="3400" b="1">
                <a:solidFill>
                  <a:srgbClr val="F5C542"/>
                </a:solidFill>
                <a:latin typeface="Aptos"/>
              </a:rPr>
              <a:t>ORCHESTRATE</a:t>
            </a:r>
          </a:p>
        </p:txBody>
      </p:sp>
      <p:sp>
        <p:nvSpPr>
          <p:cNvPr id="8" name="orchestrate_bullets">
            <a:extLst>
              <a:ext uri="{FF2B5EF4-FFF2-40B4-BE49-F238E27FC236}">
                <a16:creationId xmlns:a16="http://schemas.microsoft.com/office/drawing/2014/main" id="{62EC1039-C5CA-4604-87D7-3DF9C2EFC9E2}"/>
              </a:ext>
            </a:extLst>
          </p:cNvPr>
          <p:cNvSpPr txBox="1"/>
          <p:nvPr/>
        </p:nvSpPr>
        <p:spPr>
          <a:xfrm>
            <a:off x="6985000" y="1803400"/>
            <a:ext cx="4826000" cy="89255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r>
              <a:rPr lang="en-US" sz="2600">
                <a:solidFill>
                  <a:srgbClr val="F5C542"/>
                </a:solidFill>
                <a:latin typeface="Aptos"/>
              </a:rPr>
              <a:t>Design safe pathways → Innovation scales</a:t>
            </a:r>
          </a:p>
        </p:txBody>
      </p:sp>
      <p:sp>
        <p:nvSpPr>
          <p:cNvPr id="9" name="bottom_statement">
            <a:extLst>
              <a:ext uri="{FF2B5EF4-FFF2-40B4-BE49-F238E27FC236}">
                <a16:creationId xmlns:a16="http://schemas.microsoft.com/office/drawing/2014/main" id="{E7681B57-48CE-44EE-BAEF-A0A05DF0CB6D}"/>
              </a:ext>
            </a:extLst>
          </p:cNvPr>
          <p:cNvSpPr txBox="1"/>
          <p:nvPr/>
        </p:nvSpPr>
        <p:spPr>
          <a:xfrm>
            <a:off x="762000" y="5080000"/>
            <a:ext cx="10668000" cy="615553"/>
          </a:xfrm>
          <a:prstGeom prst="rect">
            <a:avLst/>
          </a:prstGeom>
          <a:noFill/>
        </p:spPr>
        <p:txBody>
          <a:bodyPr vertOverflow="overflow" vert="horz" wrap="square" lIns="91440" tIns="45720" rIns="91440" bIns="45720" rtlCol="0" anchor="t">
            <a:spAutoFit/>
          </a:bodyPr>
          <a:lstStyle/>
          <a:p>
            <a:pPr algn="ctr"/>
            <a:r>
              <a:rPr lang="en-US" sz="3400" b="1" dirty="0">
                <a:solidFill>
                  <a:srgbClr val="FFFFFF"/>
                </a:solidFill>
                <a:latin typeface="Aptos"/>
              </a:rPr>
              <a:t>You bring the </a:t>
            </a:r>
            <a:r>
              <a:rPr lang="en-US" sz="3400" b="1">
                <a:solidFill>
                  <a:srgbClr val="FFFFFF"/>
                </a:solidFill>
                <a:latin typeface="Aptos"/>
              </a:rPr>
              <a:t>shadow to the light.</a:t>
            </a:r>
          </a:p>
        </p:txBody>
      </p:sp>
      <p:sp>
        <p:nvSpPr>
          <p:cNvPr id="14" name="contain_panel">
            <a:extLst>
              <a:ext uri="{FF2B5EF4-FFF2-40B4-BE49-F238E27FC236}">
                <a16:creationId xmlns:a16="http://schemas.microsoft.com/office/drawing/2014/main" id="{E04399F9-A73F-41C4-B138-D5E33FCAE8CB}"/>
              </a:ext>
            </a:extLst>
          </p:cNvPr>
          <p:cNvSpPr/>
          <p:nvPr/>
        </p:nvSpPr>
        <p:spPr>
          <a:xfrm>
            <a:off x="571500" y="990600"/>
            <a:ext cx="4953000" cy="3810000"/>
          </a:xfrm>
          <a:prstGeom prst="roundRect">
            <a:avLst/>
          </a:prstGeom>
          <a:noFill/>
          <a:ln w="25400" cap="flat" cmpd="sng" algn="ctr">
            <a:solidFill>
              <a:srgbClr val="7F6C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5" name="orchestrate_panel">
            <a:extLst>
              <a:ext uri="{FF2B5EF4-FFF2-40B4-BE49-F238E27FC236}">
                <a16:creationId xmlns:a16="http://schemas.microsoft.com/office/drawing/2014/main" id="{B2613E96-0732-4DC2-B0C1-DC534AB67AF2}"/>
              </a:ext>
            </a:extLst>
          </p:cNvPr>
          <p:cNvSpPr/>
          <p:nvPr/>
        </p:nvSpPr>
        <p:spPr>
          <a:xfrm>
            <a:off x="6667500" y="990600"/>
            <a:ext cx="4953000" cy="3810000"/>
          </a:xfrm>
          <a:prstGeom prst="roundRect">
            <a:avLst/>
          </a:prstGeom>
          <a:noFill/>
          <a:ln w="25400" cap="flat" cmpd="sng" algn="ctr">
            <a:solidFill>
              <a:srgbClr val="3F6C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21DE4-ADAD-47E8-86D0-8BB4C25A961B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  <p:sp>
        <p:nvSpPr>
          <p:cNvPr id="16" name="contain_icon">
            <a:extLst>
              <a:ext uri="{FF2B5EF4-FFF2-40B4-BE49-F238E27FC236}">
                <a16:creationId xmlns:a16="http://schemas.microsoft.com/office/drawing/2014/main" id="{F4E618EB-34EC-4C35-B88D-1979816C4FC8}"/>
              </a:ext>
            </a:extLst>
          </p:cNvPr>
          <p:cNvSpPr txBox="1"/>
          <p:nvPr/>
        </p:nvSpPr>
        <p:spPr>
          <a:xfrm>
            <a:off x="889000" y="1168400"/>
            <a:ext cx="4064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2800">
                <a:solidFill>
                  <a:srgbClr val="FFFFFF"/>
                </a:solidFill>
                <a:latin typeface="Aptos"/>
                <a:cs typeface="Calibri"/>
              </a:rPr>
              <a:t>🔒</a:t>
            </a:r>
          </a:p>
        </p:txBody>
      </p:sp>
      <p:sp>
        <p:nvSpPr>
          <p:cNvPr id="17" name="orchestrate_icon">
            <a:extLst>
              <a:ext uri="{FF2B5EF4-FFF2-40B4-BE49-F238E27FC236}">
                <a16:creationId xmlns:a16="http://schemas.microsoft.com/office/drawing/2014/main" id="{052585B5-6648-486D-8C6B-2346E5344469}"/>
              </a:ext>
            </a:extLst>
          </p:cNvPr>
          <p:cNvSpPr txBox="1"/>
          <p:nvPr/>
        </p:nvSpPr>
        <p:spPr>
          <a:xfrm>
            <a:off x="7112000" y="1168400"/>
            <a:ext cx="406400" cy="4064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2800">
                <a:solidFill>
                  <a:srgbClr val="FFFFFF"/>
                </a:solidFill>
                <a:latin typeface="Aptos"/>
                <a:cs typeface="Calibri"/>
              </a:rPr>
              <a:t>⚙️</a:t>
            </a: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AB9CF553-7670-9120-D44C-E455D605B099}"/>
              </a:ext>
            </a:extLst>
          </p:cNvPr>
          <p:cNvSpPr/>
          <p:nvPr/>
        </p:nvSpPr>
        <p:spPr>
          <a:xfrm>
            <a:off x="5719703" y="1712147"/>
            <a:ext cx="762000" cy="2455333"/>
          </a:xfrm>
          <a:prstGeom prst="chevron">
            <a:avLst/>
          </a:prstGeom>
          <a:solidFill>
            <a:schemeClr val="tx2"/>
          </a:solidFill>
          <a:ln>
            <a:solidFill>
              <a:srgbClr val="F5C54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202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D9C2EF5-B597-40A5-AE4F-4A928603A3BC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97DED7-D0B5-40D2-879B-83076018609E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7C7C49-69C5-40D1-B31A-DA9E5C7D04AC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35BA91-520D-49C8-BF75-D513E68C2F92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F070FD-B5C9-46B5-A59E-4C6276D04635}"/>
              </a:ext>
            </a:extLst>
          </p:cNvPr>
          <p:cNvSpPr txBox="1"/>
          <p:nvPr/>
        </p:nvSpPr>
        <p:spPr>
          <a:xfrm>
            <a:off x="508000" y="762000"/>
            <a:ext cx="11176000" cy="921841"/>
          </a:xfrm>
          <a:prstGeom prst="rect">
            <a:avLst/>
          </a:prstGeom>
          <a:noFill/>
        </p:spPr>
        <p:txBody>
          <a:bodyPr rtlCol="0"/>
          <a:lstStyle/>
          <a:p>
            <a:pPr marL="0">
              <a:buNone/>
            </a:pPr>
            <a:r>
              <a:rPr lang="en-US" sz="3000" b="1">
                <a:solidFill>
                  <a:srgbClr val="FFFFFF"/>
                </a:solidFill>
                <a:effectLst/>
                <a:latin typeface="Aptos"/>
              </a:rPr>
              <a:t>Why Tech Leaders Are in the Hot Seat</a:t>
            </a:r>
            <a:endParaRPr lang="en-US" sz="3000" b="1">
              <a:solidFill>
                <a:srgbClr val="FFFFFF"/>
              </a:solidFill>
              <a:latin typeface="Apto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96B1E8-879A-4EC2-A0E4-EB41B3A52947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32349F2-4213-4482-9B55-EF664145F33C}"/>
              </a:ext>
            </a:extLst>
          </p:cNvPr>
          <p:cNvSpPr/>
          <p:nvPr/>
        </p:nvSpPr>
        <p:spPr>
          <a:xfrm>
            <a:off x="508000" y="2667000"/>
            <a:ext cx="2622550" cy="1905000"/>
          </a:xfrm>
          <a:prstGeom prst="roundRect">
            <a:avLst/>
          </a:prstGeom>
          <a:solidFill>
            <a:srgbClr val="0F172A">
              <a:alpha val="85000"/>
            </a:srgbClr>
          </a:solidFill>
          <a:ln w="15875" cap="flat" cmpd="sng" algn="ctr">
            <a:solidFill>
              <a:srgbClr val="6D28D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77800" tIns="152400" rIns="177800" bIns="152400" rtlCol="0" anchor="t" anchorCtr="0"/>
          <a:lstStyle/>
          <a:p>
            <a:r>
              <a:rPr lang="en-US" dirty="0">
                <a:solidFill>
                  <a:srgbClr val="94A3B8"/>
                </a:solidFill>
                <a:latin typeface="Aptos"/>
              </a:rPr>
              <a:t>PLATFORM</a:t>
            </a:r>
          </a:p>
          <a:p>
            <a:r>
              <a:rPr lang="en-US" dirty="0">
                <a:solidFill>
                  <a:srgbClr val="94A3B8"/>
                </a:solidFill>
                <a:latin typeface="Aptos"/>
              </a:rPr>
              <a:t>Shared foundation</a:t>
            </a:r>
            <a:endParaRPr lang="en-US" sz="1600" dirty="0">
              <a:solidFill>
                <a:srgbClr val="94A3B8"/>
              </a:solidFill>
              <a:latin typeface="Aptos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ADECFA7-8544-4F78-97BB-4CEE7BF00602}"/>
              </a:ext>
            </a:extLst>
          </p:cNvPr>
          <p:cNvSpPr/>
          <p:nvPr/>
        </p:nvSpPr>
        <p:spPr>
          <a:xfrm>
            <a:off x="3359150" y="2667000"/>
            <a:ext cx="2622550" cy="1905000"/>
          </a:xfrm>
          <a:prstGeom prst="roundRect">
            <a:avLst/>
          </a:prstGeom>
          <a:solidFill>
            <a:srgbClr val="0F172A">
              <a:alpha val="85000"/>
            </a:srgbClr>
          </a:solidFill>
          <a:ln w="15875" cap="flat" cmpd="sng" algn="ctr">
            <a:solidFill>
              <a:srgbClr val="6D28D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77800" tIns="152400" rIns="177800" bIns="152400" rtlCol="0" anchor="t" anchorCtr="0"/>
          <a:lstStyle/>
          <a:p>
            <a:r>
              <a:rPr lang="en-US" dirty="0">
                <a:solidFill>
                  <a:srgbClr val="94A3B8"/>
                </a:solidFill>
                <a:latin typeface="Aptos"/>
              </a:rPr>
              <a:t>ACCESS</a:t>
            </a:r>
          </a:p>
          <a:p>
            <a:r>
              <a:rPr lang="en-US" dirty="0">
                <a:solidFill>
                  <a:srgbClr val="94A3B8"/>
                </a:solidFill>
                <a:latin typeface="Aptos"/>
              </a:rPr>
              <a:t>Governed speed for teams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92CB606-276D-4652-82D6-4F8B58A24D6C}"/>
              </a:ext>
            </a:extLst>
          </p:cNvPr>
          <p:cNvSpPr/>
          <p:nvPr/>
        </p:nvSpPr>
        <p:spPr>
          <a:xfrm>
            <a:off x="6210300" y="2667000"/>
            <a:ext cx="2622550" cy="1905000"/>
          </a:xfrm>
          <a:prstGeom prst="roundRect">
            <a:avLst/>
          </a:prstGeom>
          <a:solidFill>
            <a:srgbClr val="0F172A">
              <a:alpha val="85000"/>
            </a:srgbClr>
          </a:solidFill>
          <a:ln w="15875" cap="flat" cmpd="sng" algn="ctr">
            <a:solidFill>
              <a:srgbClr val="6D28D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77800" tIns="152400" rIns="177800" bIns="152400" rtlCol="0" anchor="t" anchorCtr="0"/>
          <a:lstStyle/>
          <a:p>
            <a:r>
              <a:rPr lang="en-US">
                <a:solidFill>
                  <a:srgbClr val="94A3B8"/>
                </a:solidFill>
                <a:latin typeface="Aptos"/>
              </a:rPr>
              <a:t>GUARDRAILS</a:t>
            </a:r>
          </a:p>
          <a:p>
            <a:r>
              <a:rPr lang="en-US">
                <a:solidFill>
                  <a:srgbClr val="94A3B8"/>
                </a:solidFill>
                <a:latin typeface="Aptos"/>
              </a:rPr>
              <a:t>Trust + compliance at scale</a:t>
            </a:r>
            <a:endParaRPr lang="en-US" sz="1600">
              <a:solidFill>
                <a:srgbClr val="94A3B8"/>
              </a:solidFill>
              <a:latin typeface="Apto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034C498-21C2-4825-92FF-829C8A237400}"/>
              </a:ext>
            </a:extLst>
          </p:cNvPr>
          <p:cNvSpPr/>
          <p:nvPr/>
        </p:nvSpPr>
        <p:spPr>
          <a:xfrm>
            <a:off x="9061450" y="2667000"/>
            <a:ext cx="2622550" cy="1905000"/>
          </a:xfrm>
          <a:prstGeom prst="roundRect">
            <a:avLst/>
          </a:prstGeom>
          <a:solidFill>
            <a:srgbClr val="0F172A">
              <a:alpha val="85000"/>
            </a:srgbClr>
          </a:solidFill>
          <a:ln w="15875" cap="flat" cmpd="sng" algn="ctr">
            <a:solidFill>
              <a:srgbClr val="6D28D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77800" tIns="152400" rIns="177800" bIns="152400" rtlCol="0" anchor="t" anchorCtr="0"/>
          <a:lstStyle/>
          <a:p>
            <a:r>
              <a:rPr lang="en-US">
                <a:solidFill>
                  <a:srgbClr val="94A3B8"/>
                </a:solidFill>
                <a:latin typeface="Aptos"/>
              </a:rPr>
              <a:t>BUILDERS</a:t>
            </a:r>
          </a:p>
          <a:p>
            <a:r>
              <a:rPr lang="en-US">
                <a:solidFill>
                  <a:srgbClr val="94A3B8"/>
                </a:solidFill>
                <a:latin typeface="Aptos"/>
              </a:rPr>
              <a:t>Every function creates</a:t>
            </a:r>
            <a:endParaRPr lang="en-US" sz="1600">
              <a:solidFill>
                <a:srgbClr val="94A3B8"/>
              </a:solidFill>
              <a:latin typeface="Apto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56DD5F-1B83-49CC-951D-3DDCFF2ACA30}"/>
              </a:ext>
            </a:extLst>
          </p:cNvPr>
          <p:cNvSpPr txBox="1"/>
          <p:nvPr/>
        </p:nvSpPr>
        <p:spPr>
          <a:xfrm>
            <a:off x="508000" y="4953000"/>
            <a:ext cx="11176000" cy="1200329"/>
          </a:xfrm>
          <a:prstGeom prst="rect">
            <a:avLst/>
          </a:prstGeom>
          <a:noFill/>
        </p:spPr>
        <p:txBody>
          <a:bodyPr vertOverflow="overflow" vert="horz" wrap="square" lIns="91440" tIns="45720" rIns="91440" bIns="45720" rtlCol="0" anchor="t">
            <a:spAutoFit/>
          </a:bodyPr>
          <a:lstStyle/>
          <a:p>
            <a:r>
              <a:rPr lang="en-US" sz="3600" b="1">
                <a:solidFill>
                  <a:srgbClr val="F5C542"/>
                </a:solidFill>
                <a:latin typeface="Aptos"/>
              </a:rPr>
              <a:t>Half of your workforce is already doing this...</a:t>
            </a:r>
            <a:endParaRPr lang="en-US"/>
          </a:p>
          <a:p>
            <a:r>
              <a:rPr lang="en-US" sz="3600" b="1">
                <a:solidFill>
                  <a:srgbClr val="F5C542"/>
                </a:solidFill>
                <a:latin typeface="Aptos"/>
              </a:rPr>
              <a:t>with or without you</a:t>
            </a:r>
            <a:endParaRPr lang="en-US"/>
          </a:p>
        </p:txBody>
      </p:sp>
      <p:sp>
        <p:nvSpPr>
          <p:cNvPr id="14" name="sources_small">
            <a:extLst>
              <a:ext uri="{FF2B5EF4-FFF2-40B4-BE49-F238E27FC236}">
                <a16:creationId xmlns:a16="http://schemas.microsoft.com/office/drawing/2014/main" id="{F8EF8E37-BD8F-4E1D-98C7-A6317E8EF65D}"/>
              </a:ext>
            </a:extLst>
          </p:cNvPr>
          <p:cNvSpPr txBox="1"/>
          <p:nvPr/>
        </p:nvSpPr>
        <p:spPr>
          <a:xfrm>
            <a:off x="508000" y="6197600"/>
            <a:ext cx="8128000" cy="276999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200" dirty="0">
                <a:solidFill>
                  <a:srgbClr val="FFFFFF"/>
                </a:solidFill>
                <a:latin typeface="Aptos"/>
                <a:cs typeface="Calibri"/>
              </a:rPr>
              <a:t>Source: CIO.com, 2026</a:t>
            </a:r>
          </a:p>
        </p:txBody>
      </p:sp>
    </p:spTree>
    <p:extLst>
      <p:ext uri="{BB962C8B-B14F-4D97-AF65-F5344CB8AC3E}">
        <p14:creationId xmlns:p14="http://schemas.microsoft.com/office/powerpoint/2010/main" val="4193516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5480E75E-05BB-4333-9ECB-A860587E4BAB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707AC2-8C67-44A5-8EFA-351094E2E6B9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EB1D02-BCA4-4655-BECD-9F737A8E3557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F0F5E-E309-46DA-AD71-D5A034A0C7A1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36BA219-52E6-46DE-9CFB-72A454547042}"/>
              </a:ext>
            </a:extLst>
          </p:cNvPr>
          <p:cNvSpPr/>
          <p:nvPr/>
        </p:nvSpPr>
        <p:spPr>
          <a:xfrm>
            <a:off x="762000" y="1968500"/>
            <a:ext cx="3302000" cy="2528374"/>
          </a:xfrm>
          <a:prstGeom prst="roundRect">
            <a:avLst/>
          </a:prstGeom>
          <a:solidFill>
            <a:srgbClr val="FFFFFF">
              <a:alpha val="0"/>
            </a:srgbClr>
          </a:solidFill>
          <a:ln w="25400" cap="flat" cmpd="sng" algn="ctr">
            <a:solidFill>
              <a:srgbClr val="F5C54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656B4B1-A2BA-4B62-A55D-8AA38B54E956}"/>
              </a:ext>
            </a:extLst>
          </p:cNvPr>
          <p:cNvSpPr/>
          <p:nvPr/>
        </p:nvSpPr>
        <p:spPr>
          <a:xfrm>
            <a:off x="4445000" y="1968500"/>
            <a:ext cx="3302000" cy="2528374"/>
          </a:xfrm>
          <a:prstGeom prst="roundRect">
            <a:avLst/>
          </a:prstGeom>
          <a:solidFill>
            <a:srgbClr val="FFFFFF">
              <a:alpha val="0"/>
            </a:srgbClr>
          </a:solidFill>
          <a:ln w="25400" cap="flat" cmpd="sng" algn="ctr">
            <a:solidFill>
              <a:srgbClr val="F5C54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E4CDDD9-00DF-4593-8EDC-D5740DE7E258}"/>
              </a:ext>
            </a:extLst>
          </p:cNvPr>
          <p:cNvSpPr/>
          <p:nvPr/>
        </p:nvSpPr>
        <p:spPr>
          <a:xfrm>
            <a:off x="8128000" y="1968500"/>
            <a:ext cx="3302000" cy="2528374"/>
          </a:xfrm>
          <a:prstGeom prst="roundRect">
            <a:avLst/>
          </a:prstGeom>
          <a:solidFill>
            <a:srgbClr val="FFFFFF">
              <a:alpha val="0"/>
            </a:srgbClr>
          </a:solidFill>
          <a:ln w="25400" cap="flat" cmpd="sng" algn="ctr">
            <a:solidFill>
              <a:srgbClr val="F5C54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0"/>
          <a:lstStyle/>
          <a:p>
            <a:pPr algn="ctr"/>
            <a:endParaRPr lang="en-US" sz="2200" b="1">
              <a:solidFill>
                <a:srgbClr val="FFFF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3CA9A4-C0FA-41C7-9BEF-B37A69B7225F}"/>
              </a:ext>
            </a:extLst>
          </p:cNvPr>
          <p:cNvSpPr txBox="1"/>
          <p:nvPr/>
        </p:nvSpPr>
        <p:spPr>
          <a:xfrm>
            <a:off x="619125" y="885825"/>
            <a:ext cx="6949380" cy="534888"/>
          </a:xfrm>
          <a:prstGeom prst="rect">
            <a:avLst/>
          </a:prstGeom>
          <a:noFill/>
        </p:spPr>
        <p:txBody>
          <a:bodyPr rtlCol="0"/>
          <a:lstStyle/>
          <a:p>
            <a:pPr marL="0" marR="0">
              <a:buNone/>
            </a:pPr>
            <a:r>
              <a:rPr lang="en-US" sz="3400" b="1">
                <a:solidFill>
                  <a:srgbClr val="FFFFFF"/>
                </a:solidFill>
                <a:effectLst/>
                <a:latin typeface="Aptos"/>
              </a:rPr>
              <a:t>The AI Leadership Mandate</a:t>
            </a:r>
            <a:endParaRPr lang="en-US" sz="3400" b="1">
              <a:solidFill>
                <a:srgbClr val="FFFFFF"/>
              </a:solidFill>
              <a:latin typeface="Aptos"/>
            </a:endParaRPr>
          </a:p>
        </p:txBody>
      </p:sp>
      <p:sp>
        <p:nvSpPr>
          <p:cNvPr id="6" name="col1_desc">
            <a:extLst>
              <a:ext uri="{FF2B5EF4-FFF2-40B4-BE49-F238E27FC236}">
                <a16:creationId xmlns:a16="http://schemas.microsoft.com/office/drawing/2014/main" id="{0755243E-C067-4077-AAE9-7FB9ACA32040}"/>
              </a:ext>
            </a:extLst>
          </p:cNvPr>
          <p:cNvSpPr txBox="1"/>
          <p:nvPr/>
        </p:nvSpPr>
        <p:spPr>
          <a:xfrm>
            <a:off x="1016000" y="32131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r>
              <a:rPr lang="en-US" sz="1400">
                <a:solidFill>
                  <a:srgbClr val="94A3B8"/>
                </a:solidFill>
                <a:latin typeface="Aptos"/>
              </a:rPr>
              <a:t>Make safe creation fast</a:t>
            </a:r>
          </a:p>
        </p:txBody>
      </p:sp>
      <p:sp>
        <p:nvSpPr>
          <p:cNvPr id="15" name="col2_desc">
            <a:extLst>
              <a:ext uri="{FF2B5EF4-FFF2-40B4-BE49-F238E27FC236}">
                <a16:creationId xmlns:a16="http://schemas.microsoft.com/office/drawing/2014/main" id="{0C69E2D2-98A3-4637-ADFF-5E8CF797D6C7}"/>
              </a:ext>
            </a:extLst>
          </p:cNvPr>
          <p:cNvSpPr txBox="1"/>
          <p:nvPr/>
        </p:nvSpPr>
        <p:spPr>
          <a:xfrm>
            <a:off x="4699000" y="32131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r>
              <a:rPr lang="en-US" sz="1400">
                <a:solidFill>
                  <a:srgbClr val="94A3B8"/>
                </a:solidFill>
                <a:latin typeface="Aptos"/>
              </a:rPr>
              <a:t>Protect trust and compliance</a:t>
            </a:r>
          </a:p>
        </p:txBody>
      </p:sp>
      <p:sp>
        <p:nvSpPr>
          <p:cNvPr id="18" name="col3_desc">
            <a:extLst>
              <a:ext uri="{FF2B5EF4-FFF2-40B4-BE49-F238E27FC236}">
                <a16:creationId xmlns:a16="http://schemas.microsoft.com/office/drawing/2014/main" id="{F60AB92A-30C8-4FA5-A4A1-A484F0386DAB}"/>
              </a:ext>
            </a:extLst>
          </p:cNvPr>
          <p:cNvSpPr txBox="1"/>
          <p:nvPr/>
        </p:nvSpPr>
        <p:spPr>
          <a:xfrm>
            <a:off x="8382000" y="32131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 anchorCtr="0">
            <a:spAutoFit/>
          </a:bodyPr>
          <a:lstStyle/>
          <a:p>
            <a:r>
              <a:rPr lang="en-US" sz="1400">
                <a:solidFill>
                  <a:srgbClr val="94A3B8"/>
                </a:solidFill>
                <a:latin typeface="Aptos"/>
              </a:rPr>
              <a:t>Align AI to outcomes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5A51EE-A819-42EF-873C-15ED970EE359}"/>
              </a:ext>
            </a:extLst>
          </p:cNvPr>
          <p:cNvSpPr txBox="1"/>
          <p:nvPr/>
        </p:nvSpPr>
        <p:spPr>
          <a:xfrm>
            <a:off x="8648700" y="6477000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</a:t>
            </a:r>
          </a:p>
        </p:txBody>
      </p:sp>
      <p:sp>
        <p:nvSpPr>
          <p:cNvPr id="4" name="col1_accent">
            <a:extLst>
              <a:ext uri="{FF2B5EF4-FFF2-40B4-BE49-F238E27FC236}">
                <a16:creationId xmlns:a16="http://schemas.microsoft.com/office/drawing/2014/main" id="{EB0AFEBA-382C-47F0-B345-850FFE7F0D3F}"/>
              </a:ext>
            </a:extLst>
          </p:cNvPr>
          <p:cNvSpPr txBox="1"/>
          <p:nvPr/>
        </p:nvSpPr>
        <p:spPr>
          <a:xfrm>
            <a:off x="1016000" y="2428101"/>
            <a:ext cx="2794000" cy="55399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r>
              <a:rPr lang="en-US" sz="3000" b="1">
                <a:solidFill>
                  <a:srgbClr val="F5C542"/>
                </a:solidFill>
                <a:latin typeface="Aptos"/>
              </a:rPr>
              <a:t>ENABLE</a:t>
            </a:r>
          </a:p>
        </p:txBody>
      </p:sp>
      <p:sp>
        <p:nvSpPr>
          <p:cNvPr id="14" name="col2_accent">
            <a:extLst>
              <a:ext uri="{FF2B5EF4-FFF2-40B4-BE49-F238E27FC236}">
                <a16:creationId xmlns:a16="http://schemas.microsoft.com/office/drawing/2014/main" id="{21827E54-228A-4E72-899E-8E0B76B6664A}"/>
              </a:ext>
            </a:extLst>
          </p:cNvPr>
          <p:cNvSpPr txBox="1"/>
          <p:nvPr/>
        </p:nvSpPr>
        <p:spPr>
          <a:xfrm>
            <a:off x="4699000" y="2428101"/>
            <a:ext cx="2794000" cy="55399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r>
              <a:rPr lang="en-US" sz="3000" b="1">
                <a:solidFill>
                  <a:srgbClr val="F5C542"/>
                </a:solidFill>
                <a:latin typeface="Aptos"/>
              </a:rPr>
              <a:t>GOVERN</a:t>
            </a:r>
          </a:p>
        </p:txBody>
      </p:sp>
      <p:sp>
        <p:nvSpPr>
          <p:cNvPr id="17" name="col3_accent">
            <a:extLst>
              <a:ext uri="{FF2B5EF4-FFF2-40B4-BE49-F238E27FC236}">
                <a16:creationId xmlns:a16="http://schemas.microsoft.com/office/drawing/2014/main" id="{118ECEA8-BAEE-408B-8ED4-B30D7C4F5B3B}"/>
              </a:ext>
            </a:extLst>
          </p:cNvPr>
          <p:cNvSpPr txBox="1"/>
          <p:nvPr/>
        </p:nvSpPr>
        <p:spPr>
          <a:xfrm>
            <a:off x="8382000" y="2428101"/>
            <a:ext cx="3048000" cy="55399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r>
              <a:rPr lang="en-US" sz="3000" b="1">
                <a:solidFill>
                  <a:srgbClr val="F5C542"/>
                </a:solidFill>
                <a:latin typeface="Aptos"/>
              </a:rPr>
              <a:t>ORCHESTRATE</a:t>
            </a:r>
          </a:p>
        </p:txBody>
      </p:sp>
      <p:sp>
        <p:nvSpPr>
          <p:cNvPr id="36" name="enable_icon">
            <a:extLst>
              <a:ext uri="{FF2B5EF4-FFF2-40B4-BE49-F238E27FC236}">
                <a16:creationId xmlns:a16="http://schemas.microsoft.com/office/drawing/2014/main" id="{3566CBA4-7A8E-4C63-B76E-58BE899C6427}"/>
              </a:ext>
            </a:extLst>
          </p:cNvPr>
          <p:cNvSpPr txBox="1"/>
          <p:nvPr/>
        </p:nvSpPr>
        <p:spPr>
          <a:xfrm>
            <a:off x="2181180" y="1973165"/>
            <a:ext cx="457200" cy="457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3000" dirty="0">
                <a:solidFill>
                  <a:srgbClr val="FFFFFF"/>
                </a:solidFill>
                <a:latin typeface="Aptos"/>
                <a:cs typeface="Calibri"/>
              </a:rPr>
              <a:t>🧰</a:t>
            </a:r>
          </a:p>
        </p:txBody>
      </p:sp>
      <p:sp>
        <p:nvSpPr>
          <p:cNvPr id="37" name="govern_icon">
            <a:extLst>
              <a:ext uri="{FF2B5EF4-FFF2-40B4-BE49-F238E27FC236}">
                <a16:creationId xmlns:a16="http://schemas.microsoft.com/office/drawing/2014/main" id="{33E8D059-5181-478C-8EA4-AD831FC8F0C2}"/>
              </a:ext>
            </a:extLst>
          </p:cNvPr>
          <p:cNvSpPr txBox="1"/>
          <p:nvPr/>
        </p:nvSpPr>
        <p:spPr>
          <a:xfrm flipH="1">
            <a:off x="5844862" y="2019355"/>
            <a:ext cx="508000" cy="55399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3000" dirty="0">
                <a:solidFill>
                  <a:srgbClr val="FFFFFF"/>
                </a:solidFill>
                <a:latin typeface="Aptos"/>
                <a:cs typeface="Calibri"/>
              </a:rPr>
              <a:t>🛡️</a:t>
            </a:r>
          </a:p>
        </p:txBody>
      </p:sp>
      <p:sp>
        <p:nvSpPr>
          <p:cNvPr id="38" name="orchestrate_icon">
            <a:extLst>
              <a:ext uri="{FF2B5EF4-FFF2-40B4-BE49-F238E27FC236}">
                <a16:creationId xmlns:a16="http://schemas.microsoft.com/office/drawing/2014/main" id="{AEFF9846-C862-4093-A56D-59019F59E27A}"/>
              </a:ext>
            </a:extLst>
          </p:cNvPr>
          <p:cNvSpPr txBox="1"/>
          <p:nvPr/>
        </p:nvSpPr>
        <p:spPr>
          <a:xfrm>
            <a:off x="9545987" y="2068739"/>
            <a:ext cx="457200" cy="4572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ctr"/>
            <a:r>
              <a:rPr lang="en-US" sz="3000" dirty="0">
                <a:solidFill>
                  <a:srgbClr val="FFFFFF"/>
                </a:solidFill>
                <a:latin typeface="Aptos"/>
                <a:cs typeface="Calibri"/>
              </a:rPr>
              <a:t>🧭</a:t>
            </a:r>
          </a:p>
        </p:txBody>
      </p:sp>
    </p:spTree>
    <p:extLst>
      <p:ext uri="{BB962C8B-B14F-4D97-AF65-F5344CB8AC3E}">
        <p14:creationId xmlns:p14="http://schemas.microsoft.com/office/powerpoint/2010/main" val="41845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3B949EC-7375-4337-92A0-5E5A8926E051}"/>
              </a:ext>
            </a:extLst>
          </p:cNvPr>
          <p:cNvSpPr/>
          <p:nvPr/>
        </p:nvSpPr>
        <p:spPr>
          <a:xfrm>
            <a:off x="152400" y="0"/>
            <a:ext cx="50800" cy="6858000"/>
          </a:xfrm>
          <a:prstGeom prst="rect">
            <a:avLst/>
          </a:prstGeom>
          <a:solidFill>
            <a:srgbClr val="2563EB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2DDD6C-EE8F-4D05-AEB2-9A44468E9076}"/>
              </a:ext>
            </a:extLst>
          </p:cNvPr>
          <p:cNvSpPr/>
          <p:nvPr/>
        </p:nvSpPr>
        <p:spPr>
          <a:xfrm>
            <a:off x="101600" y="0"/>
            <a:ext cx="50800" cy="6858000"/>
          </a:xfrm>
          <a:prstGeom prst="rect">
            <a:avLst/>
          </a:prstGeom>
          <a:solidFill>
            <a:srgbClr val="3F48F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96D61C-87A4-4130-8EDA-805CE3C04FED}"/>
              </a:ext>
            </a:extLst>
          </p:cNvPr>
          <p:cNvSpPr/>
          <p:nvPr/>
        </p:nvSpPr>
        <p:spPr>
          <a:xfrm>
            <a:off x="50800" y="0"/>
            <a:ext cx="50800" cy="6858000"/>
          </a:xfrm>
          <a:prstGeom prst="rect">
            <a:avLst/>
          </a:prstGeom>
          <a:solidFill>
            <a:srgbClr val="5B2FE0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9480C74-109B-4386-A6F4-3CA6C6EEE78A}"/>
              </a:ext>
            </a:extLst>
          </p:cNvPr>
          <p:cNvSpPr/>
          <p:nvPr/>
        </p:nvSpPr>
        <p:spPr>
          <a:xfrm>
            <a:off x="0" y="0"/>
            <a:ext cx="50800" cy="6858000"/>
          </a:xfrm>
          <a:prstGeom prst="rect">
            <a:avLst/>
          </a:prstGeom>
          <a:solidFill>
            <a:srgbClr val="6D28D9">
              <a:alpha val="75000"/>
            </a:srgbClr>
          </a:solidFill>
          <a:ln w="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" name="bg_base">
            <a:extLst>
              <a:ext uri="{FF2B5EF4-FFF2-40B4-BE49-F238E27FC236}">
                <a16:creationId xmlns:a16="http://schemas.microsoft.com/office/drawing/2014/main" id="{71D4ACBB-AA20-4DFB-9364-D213516BFE6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 w="19050" cap="flat" cmpd="sng" algn="ctr">
            <a:solidFill>
              <a:srgbClr val="0F172A">
                <a:alpha val="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" name="left_accent_01">
            <a:extLst>
              <a:ext uri="{FF2B5EF4-FFF2-40B4-BE49-F238E27FC236}">
                <a16:creationId xmlns:a16="http://schemas.microsoft.com/office/drawing/2014/main" id="{AFDA59C7-FFEC-4BA1-8528-3D6E25DBEF26}"/>
              </a:ext>
            </a:extLst>
          </p:cNvPr>
          <p:cNvSpPr/>
          <p:nvPr/>
        </p:nvSpPr>
        <p:spPr>
          <a:xfrm>
            <a:off x="0" y="0"/>
            <a:ext cx="304800" cy="685800"/>
          </a:xfrm>
          <a:prstGeom prst="rect">
            <a:avLst/>
          </a:prstGeom>
          <a:solidFill>
            <a:srgbClr val="6D28D9"/>
          </a:solidFill>
          <a:ln w="3175" cap="flat" cmpd="sng" algn="ctr">
            <a:solidFill>
              <a:srgbClr val="6D28D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" name="left_accent_02">
            <a:extLst>
              <a:ext uri="{FF2B5EF4-FFF2-40B4-BE49-F238E27FC236}">
                <a16:creationId xmlns:a16="http://schemas.microsoft.com/office/drawing/2014/main" id="{5E42B907-77E8-46BC-A399-EF8E11D49DE6}"/>
              </a:ext>
            </a:extLst>
          </p:cNvPr>
          <p:cNvSpPr/>
          <p:nvPr/>
        </p:nvSpPr>
        <p:spPr>
          <a:xfrm>
            <a:off x="0" y="685800"/>
            <a:ext cx="304800" cy="685800"/>
          </a:xfrm>
          <a:prstGeom prst="rect">
            <a:avLst/>
          </a:prstGeom>
          <a:solidFill>
            <a:srgbClr val="652FDB"/>
          </a:solidFill>
          <a:ln w="3175" cap="flat" cmpd="sng" algn="ctr">
            <a:solidFill>
              <a:srgbClr val="652FD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5" name="left_accent_03">
            <a:extLst>
              <a:ext uri="{FF2B5EF4-FFF2-40B4-BE49-F238E27FC236}">
                <a16:creationId xmlns:a16="http://schemas.microsoft.com/office/drawing/2014/main" id="{B0260429-D24C-4D37-B13A-B36529EE902C}"/>
              </a:ext>
            </a:extLst>
          </p:cNvPr>
          <p:cNvSpPr/>
          <p:nvPr/>
        </p:nvSpPr>
        <p:spPr>
          <a:xfrm>
            <a:off x="0" y="1371600"/>
            <a:ext cx="304800" cy="685800"/>
          </a:xfrm>
          <a:prstGeom prst="rect">
            <a:avLst/>
          </a:prstGeom>
          <a:solidFill>
            <a:srgbClr val="5D35DD"/>
          </a:solidFill>
          <a:ln w="3175" cap="flat" cmpd="sng" algn="ctr">
            <a:solidFill>
              <a:srgbClr val="5D35DD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left_accent_04">
            <a:extLst>
              <a:ext uri="{FF2B5EF4-FFF2-40B4-BE49-F238E27FC236}">
                <a16:creationId xmlns:a16="http://schemas.microsoft.com/office/drawing/2014/main" id="{8B6310DA-25DD-4529-99F2-7D1D241A2278}"/>
              </a:ext>
            </a:extLst>
          </p:cNvPr>
          <p:cNvSpPr/>
          <p:nvPr/>
        </p:nvSpPr>
        <p:spPr>
          <a:xfrm>
            <a:off x="0" y="2057400"/>
            <a:ext cx="304800" cy="685800"/>
          </a:xfrm>
          <a:prstGeom prst="rect">
            <a:avLst/>
          </a:prstGeom>
          <a:solidFill>
            <a:srgbClr val="553CDF"/>
          </a:solidFill>
          <a:ln w="3175" cap="flat" cmpd="sng" algn="ctr">
            <a:solidFill>
              <a:srgbClr val="553CD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left_accent_05">
            <a:extLst>
              <a:ext uri="{FF2B5EF4-FFF2-40B4-BE49-F238E27FC236}">
                <a16:creationId xmlns:a16="http://schemas.microsoft.com/office/drawing/2014/main" id="{C3427062-48D6-4EF8-80DF-ACCC3067BEF0}"/>
              </a:ext>
            </a:extLst>
          </p:cNvPr>
          <p:cNvSpPr/>
          <p:nvPr/>
        </p:nvSpPr>
        <p:spPr>
          <a:xfrm>
            <a:off x="0" y="2743200"/>
            <a:ext cx="304800" cy="685800"/>
          </a:xfrm>
          <a:prstGeom prst="rect">
            <a:avLst/>
          </a:prstGeom>
          <a:solidFill>
            <a:srgbClr val="4D42E1"/>
          </a:solidFill>
          <a:ln w="3175" cap="flat" cmpd="sng" algn="ctr">
            <a:solidFill>
              <a:srgbClr val="4D42E1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8" name="left_accent_06">
            <a:extLst>
              <a:ext uri="{FF2B5EF4-FFF2-40B4-BE49-F238E27FC236}">
                <a16:creationId xmlns:a16="http://schemas.microsoft.com/office/drawing/2014/main" id="{83F6353C-01B9-4953-9886-2AC34597758A}"/>
              </a:ext>
            </a:extLst>
          </p:cNvPr>
          <p:cNvSpPr/>
          <p:nvPr/>
        </p:nvSpPr>
        <p:spPr>
          <a:xfrm>
            <a:off x="0" y="3429000"/>
            <a:ext cx="304800" cy="685800"/>
          </a:xfrm>
          <a:prstGeom prst="rect">
            <a:avLst/>
          </a:prstGeom>
          <a:solidFill>
            <a:srgbClr val="4549E3"/>
          </a:solidFill>
          <a:ln w="3175" cap="flat" cmpd="sng" algn="ctr">
            <a:solidFill>
              <a:srgbClr val="4549E3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left_accent_07">
            <a:extLst>
              <a:ext uri="{FF2B5EF4-FFF2-40B4-BE49-F238E27FC236}">
                <a16:creationId xmlns:a16="http://schemas.microsoft.com/office/drawing/2014/main" id="{5E9070B1-A5B5-41A4-AB2E-4575026979F8}"/>
              </a:ext>
            </a:extLst>
          </p:cNvPr>
          <p:cNvSpPr/>
          <p:nvPr/>
        </p:nvSpPr>
        <p:spPr>
          <a:xfrm>
            <a:off x="0" y="4114800"/>
            <a:ext cx="304800" cy="685800"/>
          </a:xfrm>
          <a:prstGeom prst="rect">
            <a:avLst/>
          </a:prstGeom>
          <a:solidFill>
            <a:srgbClr val="3D4FE5"/>
          </a:solidFill>
          <a:ln w="3175" cap="flat" cmpd="sng" algn="ctr">
            <a:solidFill>
              <a:srgbClr val="3D4FE5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left_accent_08">
            <a:extLst>
              <a:ext uri="{FF2B5EF4-FFF2-40B4-BE49-F238E27FC236}">
                <a16:creationId xmlns:a16="http://schemas.microsoft.com/office/drawing/2014/main" id="{D6AF2054-32E9-41C0-A3B3-B6A4B8248DC8}"/>
              </a:ext>
            </a:extLst>
          </p:cNvPr>
          <p:cNvSpPr/>
          <p:nvPr/>
        </p:nvSpPr>
        <p:spPr>
          <a:xfrm>
            <a:off x="0" y="4800600"/>
            <a:ext cx="304800" cy="685800"/>
          </a:xfrm>
          <a:prstGeom prst="rect">
            <a:avLst/>
          </a:prstGeom>
          <a:solidFill>
            <a:srgbClr val="3556E7"/>
          </a:solidFill>
          <a:ln w="3175" cap="flat" cmpd="sng" algn="ctr">
            <a:solidFill>
              <a:srgbClr val="3556E7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left_accent_09">
            <a:extLst>
              <a:ext uri="{FF2B5EF4-FFF2-40B4-BE49-F238E27FC236}">
                <a16:creationId xmlns:a16="http://schemas.microsoft.com/office/drawing/2014/main" id="{FB89AF07-41EC-4A36-9ABA-ECD832B115AB}"/>
              </a:ext>
            </a:extLst>
          </p:cNvPr>
          <p:cNvSpPr/>
          <p:nvPr/>
        </p:nvSpPr>
        <p:spPr>
          <a:xfrm>
            <a:off x="0" y="5486400"/>
            <a:ext cx="304800" cy="685800"/>
          </a:xfrm>
          <a:prstGeom prst="rect">
            <a:avLst/>
          </a:prstGeom>
          <a:solidFill>
            <a:srgbClr val="2D5CE9"/>
          </a:solidFill>
          <a:ln w="3175" cap="flat" cmpd="sng" algn="ctr">
            <a:solidFill>
              <a:srgbClr val="2D5CE9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5" name="left_accent_10">
            <a:extLst>
              <a:ext uri="{FF2B5EF4-FFF2-40B4-BE49-F238E27FC236}">
                <a16:creationId xmlns:a16="http://schemas.microsoft.com/office/drawing/2014/main" id="{672056E2-308E-40AD-B87D-21DF50C90DD0}"/>
              </a:ext>
            </a:extLst>
          </p:cNvPr>
          <p:cNvSpPr/>
          <p:nvPr/>
        </p:nvSpPr>
        <p:spPr>
          <a:xfrm>
            <a:off x="0" y="6172200"/>
            <a:ext cx="304800" cy="685800"/>
          </a:xfrm>
          <a:prstGeom prst="rect">
            <a:avLst/>
          </a:prstGeom>
          <a:solidFill>
            <a:srgbClr val="2563EB"/>
          </a:solidFill>
          <a:ln w="3175" cap="flat" cmpd="sng" algn="ctr">
            <a:solidFill>
              <a:srgbClr val="2563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headline">
            <a:extLst>
              <a:ext uri="{FF2B5EF4-FFF2-40B4-BE49-F238E27FC236}">
                <a16:creationId xmlns:a16="http://schemas.microsoft.com/office/drawing/2014/main" id="{0E37A90D-6394-46CA-9FE2-13B5CEB70736}"/>
              </a:ext>
            </a:extLst>
          </p:cNvPr>
          <p:cNvSpPr txBox="1"/>
          <p:nvPr/>
        </p:nvSpPr>
        <p:spPr>
          <a:xfrm>
            <a:off x="1016000" y="851118"/>
            <a:ext cx="10160000" cy="3631763"/>
          </a:xfrm>
          <a:prstGeom prst="rect">
            <a:avLst/>
          </a:prstGeom>
          <a:noFill/>
        </p:spPr>
        <p:txBody>
          <a:bodyPr vertOverflow="overflow" vert="horz" wrap="square" lIns="91440" tIns="45720" rIns="91440" bIns="45720" rtlCol="0" anchor="ctr" anchorCtr="0">
            <a:spAutoFit/>
          </a:bodyPr>
          <a:lstStyle/>
          <a:p>
            <a:r>
              <a:rPr lang="en-US" sz="4600" b="1" dirty="0">
                <a:solidFill>
                  <a:srgbClr val="FFFFFF"/>
                </a:solidFill>
                <a:latin typeface="Aptos"/>
              </a:rPr>
              <a:t>The question </a:t>
            </a:r>
            <a:r>
              <a:rPr lang="en-US" sz="4600" b="1">
                <a:solidFill>
                  <a:srgbClr val="FFFFFF"/>
                </a:solidFill>
                <a:latin typeface="Aptos"/>
              </a:rPr>
              <a:t>is not</a:t>
            </a:r>
            <a:r>
              <a:rPr lang="en-US" sz="4600" b="1" dirty="0">
                <a:solidFill>
                  <a:srgbClr val="FFFFFF"/>
                </a:solidFill>
                <a:latin typeface="Aptos"/>
              </a:rPr>
              <a:t> whether AI reshapes your organization.</a:t>
            </a:r>
          </a:p>
          <a:p>
            <a:endParaRPr lang="en-US" sz="4600" b="1" dirty="0">
              <a:solidFill>
                <a:srgbClr val="FFFFFF"/>
              </a:solidFill>
              <a:latin typeface="Aptos"/>
            </a:endParaRPr>
          </a:p>
          <a:p>
            <a:r>
              <a:rPr lang="en-US" sz="4600" b="1" dirty="0">
                <a:solidFill>
                  <a:srgbClr val="FFFFFF"/>
                </a:solidFill>
                <a:latin typeface="Aptos"/>
              </a:rPr>
              <a:t>The question is whether you shaped it first.</a:t>
            </a:r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4C38334F-1C51-4FFC-A4B5-6605E34F56AE}"/>
              </a:ext>
            </a:extLst>
          </p:cNvPr>
          <p:cNvSpPr txBox="1"/>
          <p:nvPr/>
        </p:nvSpPr>
        <p:spPr>
          <a:xfrm>
            <a:off x="8648700" y="6446376"/>
            <a:ext cx="3238500" cy="292388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r"/>
            <a:r>
              <a:rPr lang="en-US" sz="1300">
                <a:solidFill>
                  <a:srgbClr val="94A3B8"/>
                </a:solidFill>
                <a:latin typeface="Aptos"/>
                <a:cs typeface="Calibri"/>
              </a:rPr>
              <a:t>When Intelligence Gets Cheap © 2026</a:t>
            </a:r>
          </a:p>
        </p:txBody>
      </p:sp>
    </p:spTree>
    <p:extLst>
      <p:ext uri="{BB962C8B-B14F-4D97-AF65-F5344CB8AC3E}">
        <p14:creationId xmlns:p14="http://schemas.microsoft.com/office/powerpoint/2010/main" val="2756601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4C27255FAC964D8E90826752FAD660" ma:contentTypeVersion="13" ma:contentTypeDescription="Create a new document." ma:contentTypeScope="" ma:versionID="f4b56b1ce4c87e1aacdc222b7f569ab6">
  <xsd:schema xmlns:xsd="http://www.w3.org/2001/XMLSchema" xmlns:xs="http://www.w3.org/2001/XMLSchema" xmlns:p="http://schemas.microsoft.com/office/2006/metadata/properties" xmlns:ns1="http://schemas.microsoft.com/sharepoint/v3" xmlns:ns3="88658e1d-5e05-467c-a1fa-846bbfd2967b" targetNamespace="http://schemas.microsoft.com/office/2006/metadata/properties" ma:root="true" ma:fieldsID="fc874fc6a74e8c51bee5185d3c9f9ae4" ns1:_="" ns3:_="">
    <xsd:import namespace="http://schemas.microsoft.com/sharepoint/v3"/>
    <xsd:import namespace="88658e1d-5e05-467c-a1fa-846bbfd2967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58e1d-5e05-467c-a1fa-846bbfd2967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88658e1d-5e05-467c-a1fa-846bbfd2967b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6D27069-8049-4DA2-9571-AD5655BA4B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6DA0C1-8DBF-4658-A5DF-03103E50E3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8658e1d-5e05-467c-a1fa-846bbfd296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814410-378F-4F60-A772-8A5CB705C138}">
  <ds:schemaRefs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88658e1d-5e05-467c-a1fa-846bbfd2967b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87ba5c36-b7cf-4793-bbc2-bd5b3a9f95ca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5537</TotalTime>
  <Words>1923</Words>
  <Application>Microsoft Office PowerPoint</Application>
  <PresentationFormat>Widescreen</PresentationFormat>
  <Paragraphs>86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When Intelligence Gets Cheap: The Next Great Leadership 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Heller</dc:creator>
  <cp:lastModifiedBy>Ben Heller</cp:lastModifiedBy>
  <cp:revision>190</cp:revision>
  <dcterms:created xsi:type="dcterms:W3CDTF">2026-03-13T19:54:47Z</dcterms:created>
  <dcterms:modified xsi:type="dcterms:W3CDTF">2026-03-23T23:38:15Z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0x010100E04C27255FAC964D8E90826752FAD660</vt:lpwstr>
  </property>
</Properties>
</file>