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7099300" cy="10234600"/>
  <p:embeddedFontLst>
    <p:embeddedFont>
      <p:font typeface="Raleway"/>
      <p:regular r:id="rId25"/>
      <p:bold r:id="rId26"/>
      <p:italic r:id="rId27"/>
      <p:boldItalic r:id="rId28"/>
    </p:embeddedFont>
    <p:embeddedFont>
      <p:font typeface="Arbutus Slab"/>
      <p:regular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  <p:embeddedFont>
      <p:font typeface="Oswald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0">
          <p15:clr>
            <a:srgbClr val="000000"/>
          </p15:clr>
        </p15:guide>
        <p15:guide id="2" pos="385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0" orient="horz"/>
        <p:guide pos="385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butus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Lato-bold.fntdata"/><Relationship Id="rId12" Type="http://schemas.openxmlformats.org/officeDocument/2006/relationships/slide" Target="slides/slide7.xml"/><Relationship Id="rId34" Type="http://schemas.openxmlformats.org/officeDocument/2006/relationships/font" Target="fonts/Lato-regular.fntdata"/><Relationship Id="rId15" Type="http://schemas.openxmlformats.org/officeDocument/2006/relationships/slide" Target="slides/slide10.xml"/><Relationship Id="rId37" Type="http://schemas.openxmlformats.org/officeDocument/2006/relationships/font" Target="fonts/Lato-boldItalic.fntdata"/><Relationship Id="rId14" Type="http://schemas.openxmlformats.org/officeDocument/2006/relationships/slide" Target="slides/slide9.xml"/><Relationship Id="rId36" Type="http://schemas.openxmlformats.org/officeDocument/2006/relationships/font" Target="fonts/Lato-italic.fntdata"/><Relationship Id="rId17" Type="http://schemas.openxmlformats.org/officeDocument/2006/relationships/slide" Target="slides/slide12.xml"/><Relationship Id="rId39" Type="http://schemas.openxmlformats.org/officeDocument/2006/relationships/font" Target="fonts/Oswald-bold.fntdata"/><Relationship Id="rId16" Type="http://schemas.openxmlformats.org/officeDocument/2006/relationships/slide" Target="slides/slide11.xml"/><Relationship Id="rId38" Type="http://schemas.openxmlformats.org/officeDocument/2006/relationships/font" Target="fonts/Oswald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137" y="0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612" y="4926012"/>
            <a:ext cx="5680075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850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137" y="9721850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17c984ebc_0_0:notes"/>
          <p:cNvSpPr txBox="1"/>
          <p:nvPr>
            <p:ph idx="1" type="body"/>
          </p:nvPr>
        </p:nvSpPr>
        <p:spPr>
          <a:xfrm>
            <a:off x="709930" y="4925407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g3017c984ebc_0_0:notes"/>
          <p:cNvSpPr/>
          <p:nvPr>
            <p:ph idx="2" type="sldImg"/>
          </p:nvPr>
        </p:nvSpPr>
        <p:spPr>
          <a:xfrm>
            <a:off x="479425" y="1279525"/>
            <a:ext cx="6140400" cy="34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d1efa65c1b_0_9:notes"/>
          <p:cNvSpPr txBox="1"/>
          <p:nvPr>
            <p:ph idx="1" type="body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d1efa65c1b_0_9:notes"/>
          <p:cNvSpPr/>
          <p:nvPr>
            <p:ph idx="2" type="sldImg"/>
          </p:nvPr>
        </p:nvSpPr>
        <p:spPr>
          <a:xfrm>
            <a:off x="711316" y="1279325"/>
            <a:ext cx="5676600" cy="345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1efa65c1b_0_19:notes"/>
          <p:cNvSpPr txBox="1"/>
          <p:nvPr>
            <p:ph idx="1" type="body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3d1efa65c1b_0_19:notes"/>
          <p:cNvSpPr/>
          <p:nvPr>
            <p:ph idx="2" type="sldImg"/>
          </p:nvPr>
        </p:nvSpPr>
        <p:spPr>
          <a:xfrm>
            <a:off x="711316" y="1279325"/>
            <a:ext cx="5676600" cy="345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1efa65c1b_0_33:notes"/>
          <p:cNvSpPr txBox="1"/>
          <p:nvPr>
            <p:ph idx="1" type="body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3d1efa65c1b_0_33:notes"/>
          <p:cNvSpPr/>
          <p:nvPr>
            <p:ph idx="2" type="sldImg"/>
          </p:nvPr>
        </p:nvSpPr>
        <p:spPr>
          <a:xfrm>
            <a:off x="711316" y="1279325"/>
            <a:ext cx="5676600" cy="345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d1efa65c1b_0_68:notes"/>
          <p:cNvSpPr txBox="1"/>
          <p:nvPr>
            <p:ph idx="1" type="body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3d1efa65c1b_0_68:notes"/>
          <p:cNvSpPr/>
          <p:nvPr>
            <p:ph idx="2" type="sldImg"/>
          </p:nvPr>
        </p:nvSpPr>
        <p:spPr>
          <a:xfrm>
            <a:off x="711316" y="1279325"/>
            <a:ext cx="5676600" cy="345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1efa65c1b_0_78:notes"/>
          <p:cNvSpPr txBox="1"/>
          <p:nvPr>
            <p:ph idx="1" type="body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d1efa65c1b_0_78:notes"/>
          <p:cNvSpPr/>
          <p:nvPr>
            <p:ph idx="2" type="sldImg"/>
          </p:nvPr>
        </p:nvSpPr>
        <p:spPr>
          <a:xfrm>
            <a:off x="711316" y="1279325"/>
            <a:ext cx="5676600" cy="345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d1efa65c1b_0_88:notes"/>
          <p:cNvSpPr txBox="1"/>
          <p:nvPr>
            <p:ph idx="1" type="body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3d1efa65c1b_0_88:notes"/>
          <p:cNvSpPr/>
          <p:nvPr>
            <p:ph idx="2" type="sldImg"/>
          </p:nvPr>
        </p:nvSpPr>
        <p:spPr>
          <a:xfrm>
            <a:off x="711316" y="1279325"/>
            <a:ext cx="5676600" cy="345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d1efa65c1b_0_101:notes"/>
          <p:cNvSpPr txBox="1"/>
          <p:nvPr>
            <p:ph idx="1" type="body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d1efa65c1b_0_101:notes"/>
          <p:cNvSpPr/>
          <p:nvPr>
            <p:ph idx="2" type="sldImg"/>
          </p:nvPr>
        </p:nvSpPr>
        <p:spPr>
          <a:xfrm>
            <a:off x="711316" y="1279325"/>
            <a:ext cx="5676600" cy="345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d1efa65c1b_0_139:notes"/>
          <p:cNvSpPr txBox="1"/>
          <p:nvPr>
            <p:ph idx="1" type="body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3d1efa65c1b_0_139:notes"/>
          <p:cNvSpPr/>
          <p:nvPr>
            <p:ph idx="2" type="sldImg"/>
          </p:nvPr>
        </p:nvSpPr>
        <p:spPr>
          <a:xfrm>
            <a:off x="711316" y="1279325"/>
            <a:ext cx="5676600" cy="345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950b744192_0_0:notes"/>
          <p:cNvSpPr txBox="1"/>
          <p:nvPr>
            <p:ph idx="1" type="body"/>
          </p:nvPr>
        </p:nvSpPr>
        <p:spPr>
          <a:xfrm>
            <a:off x="709930" y="4925404"/>
            <a:ext cx="56796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9050" lIns="118150" spcFirstLastPara="1" rIns="118150" wrap="square" tIns="59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g3950b744192_0_0:notes"/>
          <p:cNvSpPr/>
          <p:nvPr>
            <p:ph idx="2" type="sldImg"/>
          </p:nvPr>
        </p:nvSpPr>
        <p:spPr>
          <a:xfrm>
            <a:off x="479425" y="1279525"/>
            <a:ext cx="6140400" cy="34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be79b3f037_0_0:notes"/>
          <p:cNvSpPr txBox="1"/>
          <p:nvPr>
            <p:ph idx="1" type="body"/>
          </p:nvPr>
        </p:nvSpPr>
        <p:spPr>
          <a:xfrm>
            <a:off x="709930" y="4925407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g3be79b3f037_0_0:notes"/>
          <p:cNvSpPr/>
          <p:nvPr>
            <p:ph idx="2" type="sldImg"/>
          </p:nvPr>
        </p:nvSpPr>
        <p:spPr>
          <a:xfrm>
            <a:off x="479425" y="1279525"/>
            <a:ext cx="6140400" cy="34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4d7afc0c3_0_11:notes"/>
          <p:cNvSpPr txBox="1"/>
          <p:nvPr>
            <p:ph idx="1" type="body"/>
          </p:nvPr>
        </p:nvSpPr>
        <p:spPr>
          <a:xfrm>
            <a:off x="709930" y="4925404"/>
            <a:ext cx="56796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9050" lIns="118150" spcFirstLastPara="1" rIns="118150" wrap="square" tIns="59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g354d7afc0c3_0_11:notes"/>
          <p:cNvSpPr/>
          <p:nvPr>
            <p:ph idx="2" type="sldImg"/>
          </p:nvPr>
        </p:nvSpPr>
        <p:spPr>
          <a:xfrm>
            <a:off x="479425" y="1279525"/>
            <a:ext cx="6140400" cy="34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8bf87a7a3_0_0:notes"/>
          <p:cNvSpPr txBox="1"/>
          <p:nvPr>
            <p:ph idx="1" type="body"/>
          </p:nvPr>
        </p:nvSpPr>
        <p:spPr>
          <a:xfrm>
            <a:off x="709612" y="4926012"/>
            <a:ext cx="5680200" cy="40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g338bf87a7a3_0_0:notes"/>
          <p:cNvSpPr/>
          <p:nvPr>
            <p:ph idx="2" type="sldImg"/>
          </p:nvPr>
        </p:nvSpPr>
        <p:spPr>
          <a:xfrm>
            <a:off x="479425" y="1279525"/>
            <a:ext cx="6140400" cy="34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17c984ebc_0_6:notes"/>
          <p:cNvSpPr txBox="1"/>
          <p:nvPr>
            <p:ph idx="1" type="body"/>
          </p:nvPr>
        </p:nvSpPr>
        <p:spPr>
          <a:xfrm>
            <a:off x="709930" y="4925404"/>
            <a:ext cx="56796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9050" lIns="118150" spcFirstLastPara="1" rIns="118150" wrap="square" tIns="59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3017c984ebc_0_6:notes"/>
          <p:cNvSpPr/>
          <p:nvPr>
            <p:ph idx="2" type="sldImg"/>
          </p:nvPr>
        </p:nvSpPr>
        <p:spPr>
          <a:xfrm>
            <a:off x="479425" y="1279525"/>
            <a:ext cx="6140400" cy="34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be79b3f037_3_0:notes"/>
          <p:cNvSpPr txBox="1"/>
          <p:nvPr>
            <p:ph idx="1" type="body"/>
          </p:nvPr>
        </p:nvSpPr>
        <p:spPr>
          <a:xfrm>
            <a:off x="1041215" y="4132203"/>
            <a:ext cx="8329825" cy="3914729"/>
          </a:xfrm>
          <a:prstGeom prst="rect">
            <a:avLst/>
          </a:prstGeom>
          <a:noFill/>
          <a:ln>
            <a:noFill/>
          </a:ln>
        </p:spPr>
        <p:txBody>
          <a:bodyPr anchorCtr="0" anchor="t" bIns="97200" lIns="97200" spcFirstLastPara="1" rIns="97200" wrap="square" tIns="97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500"/>
          </a:p>
        </p:txBody>
      </p:sp>
      <p:sp>
        <p:nvSpPr>
          <p:cNvPr id="130" name="Google Shape;130;g3be79b3f037_3_0:notes"/>
          <p:cNvSpPr/>
          <p:nvPr>
            <p:ph idx="2" type="sldImg"/>
          </p:nvPr>
        </p:nvSpPr>
        <p:spPr>
          <a:xfrm>
            <a:off x="2524196" y="652101"/>
            <a:ext cx="5363916" cy="326227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4d7afc0c3_0_2:notes"/>
          <p:cNvSpPr txBox="1"/>
          <p:nvPr>
            <p:ph idx="1" type="body"/>
          </p:nvPr>
        </p:nvSpPr>
        <p:spPr>
          <a:xfrm>
            <a:off x="709930" y="4925404"/>
            <a:ext cx="56796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9050" lIns="118150" spcFirstLastPara="1" rIns="118150" wrap="square" tIns="59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354d7afc0c3_0_2:notes"/>
          <p:cNvSpPr/>
          <p:nvPr>
            <p:ph idx="2" type="sldImg"/>
          </p:nvPr>
        </p:nvSpPr>
        <p:spPr>
          <a:xfrm>
            <a:off x="479425" y="1279525"/>
            <a:ext cx="6140400" cy="34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4d7afc0c3_0_17:notes"/>
          <p:cNvSpPr txBox="1"/>
          <p:nvPr>
            <p:ph idx="1" type="body"/>
          </p:nvPr>
        </p:nvSpPr>
        <p:spPr>
          <a:xfrm>
            <a:off x="709930" y="4925404"/>
            <a:ext cx="56796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9050" lIns="118150" spcFirstLastPara="1" rIns="118150" wrap="square" tIns="59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354d7afc0c3_0_17:notes"/>
          <p:cNvSpPr/>
          <p:nvPr>
            <p:ph idx="2" type="sldImg"/>
          </p:nvPr>
        </p:nvSpPr>
        <p:spPr>
          <a:xfrm>
            <a:off x="479425" y="1279525"/>
            <a:ext cx="6140400" cy="34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4d7afc0c3_0_29:notes"/>
          <p:cNvSpPr txBox="1"/>
          <p:nvPr>
            <p:ph idx="1" type="body"/>
          </p:nvPr>
        </p:nvSpPr>
        <p:spPr>
          <a:xfrm>
            <a:off x="709930" y="4925404"/>
            <a:ext cx="56796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9050" lIns="118150" spcFirstLastPara="1" rIns="118150" wrap="square" tIns="59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354d7afc0c3_0_29:notes"/>
          <p:cNvSpPr/>
          <p:nvPr>
            <p:ph idx="2" type="sldImg"/>
          </p:nvPr>
        </p:nvSpPr>
        <p:spPr>
          <a:xfrm>
            <a:off x="479425" y="1279525"/>
            <a:ext cx="6140400" cy="34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17c984ebc_0_133:notes"/>
          <p:cNvSpPr txBox="1"/>
          <p:nvPr>
            <p:ph idx="1" type="body"/>
          </p:nvPr>
        </p:nvSpPr>
        <p:spPr>
          <a:xfrm>
            <a:off x="709930" y="4925404"/>
            <a:ext cx="56796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9050" lIns="118150" spcFirstLastPara="1" rIns="118150" wrap="square" tIns="59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3017c984ebc_0_133:notes"/>
          <p:cNvSpPr/>
          <p:nvPr>
            <p:ph idx="2" type="sldImg"/>
          </p:nvPr>
        </p:nvSpPr>
        <p:spPr>
          <a:xfrm>
            <a:off x="479425" y="1279525"/>
            <a:ext cx="6140400" cy="345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>
  <p:cSld name="标题幻灯片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952500" y="1511820"/>
            <a:ext cx="9144000" cy="12172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/>
              <a:buNone/>
              <a:defRPr b="1" sz="60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952500" y="2967990"/>
            <a:ext cx="9144000" cy="922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1" sz="24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1024"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2403" y="80284"/>
            <a:ext cx="2331804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198966" y="373436"/>
            <a:ext cx="11794065" cy="3154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50">
                <a:solidFill>
                  <a:srgbClr val="756F6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5161125" y="2122057"/>
            <a:ext cx="6152188" cy="1503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11825931" y="6541562"/>
            <a:ext cx="187035" cy="151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marL="2857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defRPr b="0" i="0" sz="95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28575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ctrTitle"/>
          </p:nvPr>
        </p:nvSpPr>
        <p:spPr>
          <a:xfrm>
            <a:off x="1428053" y="1052215"/>
            <a:ext cx="8568300" cy="22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2825" lIns="85675" spcFirstLastPara="1" rIns="85675" wrap="square" tIns="428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subTitle"/>
          </p:nvPr>
        </p:nvSpPr>
        <p:spPr>
          <a:xfrm>
            <a:off x="1428053" y="3376911"/>
            <a:ext cx="8568300" cy="15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2825" lIns="85675" spcFirstLastPara="1" rIns="85675" wrap="square" tIns="42825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61" name="Google Shape;61;p12"/>
          <p:cNvSpPr txBox="1"/>
          <p:nvPr>
            <p:ph idx="10" type="dt"/>
          </p:nvPr>
        </p:nvSpPr>
        <p:spPr>
          <a:xfrm>
            <a:off x="428416" y="5959078"/>
            <a:ext cx="1999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825" lIns="85675" spcFirstLastPara="1" rIns="85675" wrap="square" tIns="428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1" type="ftr"/>
          </p:nvPr>
        </p:nvSpPr>
        <p:spPr>
          <a:xfrm>
            <a:off x="2927508" y="5959078"/>
            <a:ext cx="2713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825" lIns="85675" spcFirstLastPara="1" rIns="85675" wrap="square" tIns="428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6140627" y="5959078"/>
            <a:ext cx="19992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825" lIns="85675" spcFirstLastPara="1" rIns="85675" wrap="square" tIns="428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>
  <p:cSld name="标题和内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5188" y="1232452"/>
            <a:ext cx="10938164" cy="472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315188" y="80284"/>
            <a:ext cx="5794664" cy="6627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1024" id="31" name="Google Shape;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2403" y="80284"/>
            <a:ext cx="2331804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Header">
  <p:cSld name="1_Blank Slide_2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11604652" y="6371619"/>
            <a:ext cx="587100" cy="270900"/>
          </a:xfrm>
          <a:prstGeom prst="rect">
            <a:avLst/>
          </a:prstGeom>
          <a:solidFill>
            <a:srgbClr val="2C86D1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11471301" y="6324477"/>
            <a:ext cx="63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fld id="{00000000-1234-1234-1234-123412341234}" type="slidenum">
              <a:rPr b="1" i="0" lang="en-US" sz="13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1" i="0" sz="13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367" y="6337378"/>
            <a:ext cx="1736100" cy="33950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/>
        </p:nvSpPr>
        <p:spPr>
          <a:xfrm>
            <a:off x="8911590" y="6399319"/>
            <a:ext cx="26931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Proprietary and Confidential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03">
          <p15:clr>
            <a:srgbClr val="FBAE40"/>
          </p15:clr>
        </p15:guide>
        <p15:guide id="2" pos="9939">
          <p15:clr>
            <a:srgbClr val="FBAE40"/>
          </p15:clr>
        </p15:guide>
        <p15:guide id="3" orient="horz" pos="1065">
          <p15:clr>
            <a:srgbClr val="FBAE40"/>
          </p15:clr>
        </p15:guide>
        <p15:guide id="4" orient="horz" pos="5051">
          <p15:clr>
            <a:srgbClr val="FBAE40"/>
          </p15:clr>
        </p15:guide>
        <p15:guide id="5" orient="horz" pos="764">
          <p15:clr>
            <a:srgbClr val="FBAE40"/>
          </p15:clr>
        </p15:guide>
        <p15:guide id="6" orient="horz" pos="2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_footer">
  <p:cSld name="1_Blank Slid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11604651" y="6371617"/>
            <a:ext cx="587100" cy="270900"/>
          </a:xfrm>
          <a:prstGeom prst="rect">
            <a:avLst/>
          </a:prstGeom>
          <a:solidFill>
            <a:srgbClr val="2C86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attrocento Sans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8911590" y="6399319"/>
            <a:ext cx="26931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Proprietary and Confidential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 txBox="1"/>
          <p:nvPr/>
        </p:nvSpPr>
        <p:spPr>
          <a:xfrm>
            <a:off x="11471301" y="6324477"/>
            <a:ext cx="63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fld id="{00000000-1234-1234-1234-123412341234}" type="slidenum">
              <a:rPr b="1" i="0" lang="en-US" sz="13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1" i="0" sz="13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1" name="Google Shape;41;p7"/>
          <p:cNvCxnSpPr/>
          <p:nvPr/>
        </p:nvCxnSpPr>
        <p:spPr>
          <a:xfrm>
            <a:off x="360364" y="895369"/>
            <a:ext cx="651300" cy="0"/>
          </a:xfrm>
          <a:prstGeom prst="straightConnector1">
            <a:avLst/>
          </a:prstGeom>
          <a:noFill/>
          <a:ln cap="flat" cmpd="sng" w="57150">
            <a:solidFill>
              <a:srgbClr val="2C86D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367" y="6337378"/>
            <a:ext cx="1736100" cy="339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FBAE40"/>
          </p15:clr>
        </p15:guide>
        <p15:guide id="2" pos="7455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788">
          <p15:clr>
            <a:srgbClr val="FBAE40"/>
          </p15:clr>
        </p15:guide>
        <p15:guide id="5" orient="horz" pos="573">
          <p15:clr>
            <a:srgbClr val="FBAE40"/>
          </p15:clr>
        </p15:guide>
        <p15:guide id="6" orient="horz" pos="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ACKGROUND">
  <p:cSld name="31_Title Only">
    <p:bg>
      <p:bgPr>
        <a:solidFill>
          <a:srgbClr val="2C86D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624">
          <p15:clr>
            <a:srgbClr val="FBAE40"/>
          </p15:clr>
        </p15:guide>
        <p15:guide id="2" orient="horz" pos="3744">
          <p15:clr>
            <a:srgbClr val="FBAE40"/>
          </p15:clr>
        </p15:guide>
        <p15:guide id="3" pos="7056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Slide 26">
  <p:cSld name="1_Blank Slide_48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11604651" y="6371617"/>
            <a:ext cx="587100" cy="270900"/>
          </a:xfrm>
          <a:prstGeom prst="rect">
            <a:avLst/>
          </a:prstGeom>
          <a:solidFill>
            <a:srgbClr val="2C86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attrocento Sans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8911590" y="6399319"/>
            <a:ext cx="26931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Proprietary and Confidential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"/>
          <p:cNvSpPr txBox="1"/>
          <p:nvPr/>
        </p:nvSpPr>
        <p:spPr>
          <a:xfrm>
            <a:off x="11471301" y="6324477"/>
            <a:ext cx="63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fld id="{00000000-1234-1234-1234-123412341234}" type="slidenum">
              <a:rPr b="1" i="0" lang="en-US" sz="1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0" name="Google Shape;50;p10"/>
          <p:cNvCxnSpPr/>
          <p:nvPr/>
        </p:nvCxnSpPr>
        <p:spPr>
          <a:xfrm>
            <a:off x="360364" y="895369"/>
            <a:ext cx="651300" cy="0"/>
          </a:xfrm>
          <a:prstGeom prst="straightConnector1">
            <a:avLst/>
          </a:prstGeom>
          <a:noFill/>
          <a:ln cap="flat" cmpd="sng" w="57150">
            <a:solidFill>
              <a:srgbClr val="2C86D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800" y="6324533"/>
            <a:ext cx="1867489" cy="3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FBAE40"/>
          </p15:clr>
        </p15:guide>
        <p15:guide id="2" pos="7455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3788">
          <p15:clr>
            <a:srgbClr val="FBAE40"/>
          </p15:clr>
        </p15:guide>
        <p15:guide id="5" orient="horz" pos="573">
          <p15:clr>
            <a:srgbClr val="FBAE40"/>
          </p15:clr>
        </p15:guide>
        <p15:guide id="6" orient="horz" pos="2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39.png"/><Relationship Id="rId5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5" Type="http://schemas.openxmlformats.org/officeDocument/2006/relationships/image" Target="../media/image51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2.png"/><Relationship Id="rId10" Type="http://schemas.openxmlformats.org/officeDocument/2006/relationships/image" Target="../media/image41.png"/><Relationship Id="rId13" Type="http://schemas.openxmlformats.org/officeDocument/2006/relationships/image" Target="../media/image46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45.png"/><Relationship Id="rId15" Type="http://schemas.openxmlformats.org/officeDocument/2006/relationships/image" Target="../media/image52.png"/><Relationship Id="rId14" Type="http://schemas.openxmlformats.org/officeDocument/2006/relationships/image" Target="../media/image50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68.png"/><Relationship Id="rId8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5" Type="http://schemas.openxmlformats.org/officeDocument/2006/relationships/image" Target="../media/image49.png"/><Relationship Id="rId6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39.png"/><Relationship Id="rId5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5" Type="http://schemas.openxmlformats.org/officeDocument/2006/relationships/image" Target="../media/image55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Relationship Id="rId8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image" Target="../media/image66.png"/><Relationship Id="rId13" Type="http://schemas.openxmlformats.org/officeDocument/2006/relationships/image" Target="../media/image45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69.png"/><Relationship Id="rId9" Type="http://schemas.openxmlformats.org/officeDocument/2006/relationships/image" Target="../media/image65.png"/><Relationship Id="rId15" Type="http://schemas.openxmlformats.org/officeDocument/2006/relationships/image" Target="../media/image62.png"/><Relationship Id="rId14" Type="http://schemas.openxmlformats.org/officeDocument/2006/relationships/image" Target="../media/image41.png"/><Relationship Id="rId16" Type="http://schemas.openxmlformats.org/officeDocument/2006/relationships/image" Target="../media/image35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6.png"/><Relationship Id="rId8" Type="http://schemas.openxmlformats.org/officeDocument/2006/relationships/image" Target="../media/image5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5" Type="http://schemas.openxmlformats.org/officeDocument/2006/relationships/image" Target="../media/image70.png"/><Relationship Id="rId6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Relationship Id="rId4" Type="http://schemas.openxmlformats.org/officeDocument/2006/relationships/image" Target="../media/image5.png"/><Relationship Id="rId5" Type="http://schemas.openxmlformats.org/officeDocument/2006/relationships/hyperlink" Target="mailto:kbergelt@openinventionnetwork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openinventionnetwork.com/linux-system/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4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9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8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4.jpg"/><Relationship Id="rId9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67.png"/><Relationship Id="rId7" Type="http://schemas.openxmlformats.org/officeDocument/2006/relationships/image" Target="../media/image11.jp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 rotWithShape="1">
          <a:blip r:embed="rId3">
            <a:alphaModFix/>
          </a:blip>
          <a:srcRect b="28846" l="0" r="35409" t="16983"/>
          <a:stretch/>
        </p:blipFill>
        <p:spPr>
          <a:xfrm>
            <a:off x="-76200" y="0"/>
            <a:ext cx="122682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472843" y="956037"/>
            <a:ext cx="110004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Open Source Meets AI:   Navigating Increased Patent Litigation Risk by Addressing Vulnerabilities</a:t>
            </a:r>
            <a:endParaRPr sz="45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048" y="382751"/>
            <a:ext cx="3236806" cy="320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2"/>
          <p:cNvPicPr preferRelativeResize="0"/>
          <p:nvPr/>
        </p:nvPicPr>
        <p:blipFill rotWithShape="1">
          <a:blip r:embed="rId3">
            <a:alphaModFix/>
          </a:blip>
          <a:srcRect b="0" l="0" r="10193" t="0"/>
          <a:stretch/>
        </p:blipFill>
        <p:spPr>
          <a:xfrm>
            <a:off x="1" y="-3220"/>
            <a:ext cx="12192001" cy="479718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/>
          <p:nvPr/>
        </p:nvSpPr>
        <p:spPr>
          <a:xfrm>
            <a:off x="904004" y="6643688"/>
            <a:ext cx="103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F9B53"/>
                </a:solidFill>
                <a:latin typeface="Arial"/>
                <a:ea typeface="Arial"/>
                <a:cs typeface="Arial"/>
                <a:sym typeface="Arial"/>
              </a:rPr>
              <a:t>OIN CONFIDENTIAL. THIS PRESENTATION IS INTENDED FOR INFORMATION PURPOSES ONLY AND DOES NOT CONSTITUTE LEGAL ADVICE.</a:t>
            </a:r>
            <a:endParaRPr sz="1300"/>
          </a:p>
        </p:txBody>
      </p:sp>
      <p:pic>
        <p:nvPicPr>
          <p:cNvPr id="192" name="Google Shape;192;p22"/>
          <p:cNvPicPr preferRelativeResize="0"/>
          <p:nvPr/>
        </p:nvPicPr>
        <p:blipFill rotWithShape="1">
          <a:blip r:embed="rId4">
            <a:alphaModFix amt="65000"/>
          </a:blip>
          <a:srcRect b="0" l="0" r="0" t="0"/>
          <a:stretch/>
        </p:blipFill>
        <p:spPr>
          <a:xfrm>
            <a:off x="0" y="4780148"/>
            <a:ext cx="12192000" cy="13111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/>
          <p:nvPr/>
        </p:nvSpPr>
        <p:spPr>
          <a:xfrm>
            <a:off x="2792005" y="5225904"/>
            <a:ext cx="67848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Global AI-Related Issued Patents</a:t>
            </a:r>
            <a:endParaRPr sz="1300"/>
          </a:p>
        </p:txBody>
      </p:sp>
      <p:pic>
        <p:nvPicPr>
          <p:cNvPr id="194" name="Google Shape;19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8372" y="348258"/>
            <a:ext cx="2662298" cy="26692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/>
          <p:nvPr/>
        </p:nvSpPr>
        <p:spPr>
          <a:xfrm>
            <a:off x="2891746" y="330398"/>
            <a:ext cx="52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rgbClr val="F4874B"/>
              </a:solidFill>
              <a:latin typeface="Arbutus Slab"/>
              <a:ea typeface="Arbutus Slab"/>
              <a:cs typeface="Arbutus Slab"/>
              <a:sym typeface="Arbutus Slab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3087558" y="330398"/>
            <a:ext cx="237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rgbClr val="F4874B"/>
              </a:solidFill>
              <a:latin typeface="Arbutus Slab"/>
              <a:ea typeface="Arbutus Slab"/>
              <a:cs typeface="Arbutus Slab"/>
              <a:sym typeface="Arbutus Sla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2620056" y="3746897"/>
            <a:ext cx="6207302" cy="16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372" y="321469"/>
            <a:ext cx="2662298" cy="26692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3"/>
          <p:cNvSpPr/>
          <p:nvPr/>
        </p:nvSpPr>
        <p:spPr>
          <a:xfrm>
            <a:off x="904004" y="6643688"/>
            <a:ext cx="103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F9B53"/>
                </a:solidFill>
                <a:latin typeface="Arial"/>
                <a:ea typeface="Arial"/>
                <a:cs typeface="Arial"/>
                <a:sym typeface="Arial"/>
              </a:rPr>
              <a:t>OIN CONFIDENTIAL. THIS PRESENTATION IS INTENDED FOR INFORMATION PURPOSES ONLY AND DOES NOT CONSTITUTE LEGAL ADVICE.</a:t>
            </a:r>
            <a:endParaRPr sz="1300"/>
          </a:p>
        </p:txBody>
      </p:sp>
      <p:sp>
        <p:nvSpPr>
          <p:cNvPr id="204" name="Google Shape;204;p23"/>
          <p:cNvSpPr/>
          <p:nvPr/>
        </p:nvSpPr>
        <p:spPr>
          <a:xfrm>
            <a:off x="3736417" y="270891"/>
            <a:ext cx="58818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Global AI-Related Issued Patents by Sectors</a:t>
            </a:r>
            <a:endParaRPr sz="1300"/>
          </a:p>
        </p:txBody>
      </p:sp>
      <p:sp>
        <p:nvSpPr>
          <p:cNvPr id="205" name="Google Shape;205;p23"/>
          <p:cNvSpPr/>
          <p:nvPr/>
        </p:nvSpPr>
        <p:spPr>
          <a:xfrm>
            <a:off x="3709641" y="533001"/>
            <a:ext cx="5881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March 2025</a:t>
            </a:r>
            <a:endParaRPr sz="1300"/>
          </a:p>
        </p:txBody>
      </p:sp>
      <p:grpSp>
        <p:nvGrpSpPr>
          <p:cNvPr id="206" name="Google Shape;206;p23"/>
          <p:cNvGrpSpPr/>
          <p:nvPr/>
        </p:nvGrpSpPr>
        <p:grpSpPr>
          <a:xfrm>
            <a:off x="722888" y="378652"/>
            <a:ext cx="10745670" cy="6711131"/>
            <a:chOff x="790511" y="479091"/>
            <a:chExt cx="11468164" cy="7162360"/>
          </a:xfrm>
        </p:grpSpPr>
        <p:pic>
          <p:nvPicPr>
            <p:cNvPr id="207" name="Google Shape;207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0511" y="479091"/>
              <a:ext cx="11430132" cy="7162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639300" y="3619500"/>
              <a:ext cx="2619375" cy="85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639300" y="3105150"/>
              <a:ext cx="2619375" cy="33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639300" y="5194858"/>
              <a:ext cx="2619375" cy="3318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1" name="Google Shape;211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350067" y="40171"/>
            <a:ext cx="267053" cy="169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/>
          <p:nvPr/>
        </p:nvSpPr>
        <p:spPr>
          <a:xfrm>
            <a:off x="904004" y="6643688"/>
            <a:ext cx="103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F9B53"/>
                </a:solidFill>
                <a:latin typeface="Arial"/>
                <a:ea typeface="Arial"/>
                <a:cs typeface="Arial"/>
                <a:sym typeface="Arial"/>
              </a:rPr>
              <a:t>OIN CONFIDENTIAL. THIS PRESENTATION IS INTENDED FOR INFORMATION PURPOSES ONLY AND DOES NOT CONSTITUTE LEGAL ADVICE.</a:t>
            </a:r>
            <a:endParaRPr sz="1300"/>
          </a:p>
        </p:txBody>
      </p:sp>
      <p:pic>
        <p:nvPicPr>
          <p:cNvPr id="217" name="Google Shape;2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50067" y="40171"/>
            <a:ext cx="267053" cy="16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372" y="321469"/>
            <a:ext cx="2662298" cy="26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18872" y="741164"/>
            <a:ext cx="9264565" cy="587051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/>
          <p:nvPr/>
        </p:nvSpPr>
        <p:spPr>
          <a:xfrm>
            <a:off x="557401" y="2139430"/>
            <a:ext cx="10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Mexico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United Kingdom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Brazil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India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New Zealand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Hong Kong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Spain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Belgium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Finland</a:t>
            </a:r>
            <a:endParaRPr sz="1300"/>
          </a:p>
        </p:txBody>
      </p:sp>
      <p:sp>
        <p:nvSpPr>
          <p:cNvPr id="221" name="Google Shape;221;p24"/>
          <p:cNvSpPr/>
          <p:nvPr/>
        </p:nvSpPr>
        <p:spPr>
          <a:xfrm>
            <a:off x="1138507" y="2139431"/>
            <a:ext cx="60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672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500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359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314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221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204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161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121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106</a:t>
            </a:r>
            <a:endParaRPr sz="1300"/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-60023" y="2649171"/>
            <a:ext cx="1065271" cy="15423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555067" y="3336861"/>
            <a:ext cx="1096500" cy="3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Vietnam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Netherlands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Portugal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Poland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Russia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Czech Republic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Greece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Sweden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Austria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Denmark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Slovenia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Morocco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Lithuania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Bulgaria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Luxembourg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Norway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Republic of Serbia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Switzerland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Malaysia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Singapore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Slovakia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Ukraine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Croatia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Philippines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Romania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Hungary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Moldova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San Marino</a:t>
            </a:r>
            <a:endParaRPr sz="1300"/>
          </a:p>
        </p:txBody>
      </p:sp>
      <p:sp>
        <p:nvSpPr>
          <p:cNvPr id="224" name="Google Shape;224;p24"/>
          <p:cNvSpPr/>
          <p:nvPr/>
        </p:nvSpPr>
        <p:spPr>
          <a:xfrm>
            <a:off x="1156570" y="3336862"/>
            <a:ext cx="581700" cy="3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85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83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71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60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50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30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28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26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19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16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15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13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12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10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300"/>
          </a:p>
        </p:txBody>
      </p:sp>
      <p:pic>
        <p:nvPicPr>
          <p:cNvPr id="225" name="Google Shape;22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-1120423" y="4892813"/>
            <a:ext cx="3186578" cy="15371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4"/>
          <p:cNvSpPr/>
          <p:nvPr/>
        </p:nvSpPr>
        <p:spPr>
          <a:xfrm>
            <a:off x="3903161" y="234861"/>
            <a:ext cx="58818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Global AI-Related Issued Patents by Country/Region</a:t>
            </a:r>
            <a:endParaRPr sz="1300"/>
          </a:p>
        </p:txBody>
      </p:sp>
      <p:sp>
        <p:nvSpPr>
          <p:cNvPr id="227" name="Google Shape;227;p24"/>
          <p:cNvSpPr/>
          <p:nvPr/>
        </p:nvSpPr>
        <p:spPr>
          <a:xfrm>
            <a:off x="10956372" y="177412"/>
            <a:ext cx="7422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2000" spcFirstLastPara="1" rIns="42000" wrap="square" tIns="42000">
            <a:noAutofit/>
          </a:bodyPr>
          <a:lstStyle/>
          <a:p>
            <a:pPr indent="0" lvl="0" marL="0" marR="0" rtl="0" algn="l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100001+</a:t>
            </a:r>
            <a:endParaRPr sz="1300"/>
          </a:p>
          <a:p>
            <a:pPr indent="0" lvl="0" marL="0" marR="0" rtl="0" algn="l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10001-100000</a:t>
            </a:r>
            <a:endParaRPr sz="1300"/>
          </a:p>
          <a:p>
            <a:pPr indent="0" lvl="0" marL="0" marR="0" rtl="0" algn="l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1001-10000</a:t>
            </a:r>
            <a:endParaRPr sz="1300"/>
          </a:p>
          <a:p>
            <a:pPr indent="0" lvl="0" marL="0" marR="0" rtl="0" algn="l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101-1000</a:t>
            </a:r>
            <a:endParaRPr sz="1300"/>
          </a:p>
          <a:p>
            <a:pPr indent="0" lvl="0" marL="0" marR="0" rtl="0" algn="l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1-100</a:t>
            </a:r>
            <a:endParaRPr sz="1300"/>
          </a:p>
        </p:txBody>
      </p:sp>
      <p:pic>
        <p:nvPicPr>
          <p:cNvPr id="228" name="Google Shape;228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0800000">
            <a:off x="10843521" y="569027"/>
            <a:ext cx="120112" cy="12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0800000">
            <a:off x="10843521" y="414215"/>
            <a:ext cx="120112" cy="12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10800000">
            <a:off x="10843521" y="1032973"/>
            <a:ext cx="120112" cy="12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0800000">
            <a:off x="10843521" y="878160"/>
            <a:ext cx="120112" cy="12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10800000">
            <a:off x="10843521" y="723348"/>
            <a:ext cx="120112" cy="12011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/>
          <p:nvPr/>
        </p:nvSpPr>
        <p:spPr>
          <a:xfrm>
            <a:off x="557868" y="594522"/>
            <a:ext cx="8895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China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United States</a:t>
            </a:r>
            <a:endParaRPr sz="1300"/>
          </a:p>
        </p:txBody>
      </p:sp>
      <p:sp>
        <p:nvSpPr>
          <p:cNvPr id="234" name="Google Shape;234;p24"/>
          <p:cNvSpPr/>
          <p:nvPr/>
        </p:nvSpPr>
        <p:spPr>
          <a:xfrm>
            <a:off x="1147899" y="591278"/>
            <a:ext cx="6000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237008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103622</a:t>
            </a:r>
            <a:endParaRPr sz="1300"/>
          </a:p>
        </p:txBody>
      </p:sp>
      <p:pic>
        <p:nvPicPr>
          <p:cNvPr id="235" name="Google Shape;235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5400000">
            <a:off x="338461" y="727742"/>
            <a:ext cx="285611" cy="16958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/>
          <p:cNvSpPr/>
          <p:nvPr/>
        </p:nvSpPr>
        <p:spPr>
          <a:xfrm>
            <a:off x="557400" y="967524"/>
            <a:ext cx="8895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South Korea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Japan</a:t>
            </a:r>
            <a:endParaRPr sz="1300"/>
          </a:p>
        </p:txBody>
      </p:sp>
      <p:sp>
        <p:nvSpPr>
          <p:cNvPr id="237" name="Google Shape;237;p24"/>
          <p:cNvSpPr/>
          <p:nvPr/>
        </p:nvSpPr>
        <p:spPr>
          <a:xfrm>
            <a:off x="1147431" y="967525"/>
            <a:ext cx="6000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26488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24400</a:t>
            </a:r>
            <a:endParaRPr sz="1300"/>
          </a:p>
        </p:txBody>
      </p:sp>
      <p:pic>
        <p:nvPicPr>
          <p:cNvPr id="238" name="Google Shape;238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5400000">
            <a:off x="324606" y="1090295"/>
            <a:ext cx="312387" cy="16958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/>
          <p:nvPr/>
        </p:nvSpPr>
        <p:spPr>
          <a:xfrm>
            <a:off x="557401" y="1393498"/>
            <a:ext cx="889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Australia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Taiwan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Germany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France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Canada</a:t>
            </a:r>
            <a:endParaRPr sz="1300"/>
          </a:p>
        </p:txBody>
      </p:sp>
      <p:sp>
        <p:nvSpPr>
          <p:cNvPr id="240" name="Google Shape;240;p24"/>
          <p:cNvSpPr/>
          <p:nvPr/>
        </p:nvSpPr>
        <p:spPr>
          <a:xfrm>
            <a:off x="1147431" y="1393498"/>
            <a:ext cx="60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3406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2290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2263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1831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1032</a:t>
            </a:r>
            <a:endParaRPr sz="1300"/>
          </a:p>
        </p:txBody>
      </p:sp>
      <p:pic>
        <p:nvPicPr>
          <p:cNvPr id="241" name="Google Shape;241;p2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5400000">
            <a:off x="141637" y="1677915"/>
            <a:ext cx="678325" cy="16958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/>
          <p:nvPr/>
        </p:nvSpPr>
        <p:spPr>
          <a:xfrm>
            <a:off x="1918872" y="3330351"/>
            <a:ext cx="12675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TOP 5: NORTH AMERICA</a:t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IBM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ALPHABET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SAMSUNG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MICROSOFT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AMAZON</a:t>
            </a:r>
            <a:endParaRPr sz="1300"/>
          </a:p>
        </p:txBody>
      </p:sp>
      <p:sp>
        <p:nvSpPr>
          <p:cNvPr id="243" name="Google Shape;243;p24"/>
          <p:cNvSpPr/>
          <p:nvPr/>
        </p:nvSpPr>
        <p:spPr>
          <a:xfrm>
            <a:off x="9463606" y="4142714"/>
            <a:ext cx="25404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TOP 5: ASIA PACIFIC</a:t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GOVERNMENT OF THE PEOPLES REPUBLIC OF CHINA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BEIJING BAIDU NETCOM SCIENCE &amp; TECH CO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ORIENTAL POWER HOLDINGS LTD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ZHEJIANG UNIV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STATE GRID CORP CHINA</a:t>
            </a:r>
            <a:endParaRPr sz="1300"/>
          </a:p>
        </p:txBody>
      </p:sp>
      <p:sp>
        <p:nvSpPr>
          <p:cNvPr id="244" name="Google Shape;244;p24"/>
          <p:cNvSpPr/>
          <p:nvPr/>
        </p:nvSpPr>
        <p:spPr>
          <a:xfrm>
            <a:off x="5150036" y="1428353"/>
            <a:ext cx="35952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sng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TOP 5: EUROPE</a:t>
            </a:r>
            <a:endParaRPr b="1" i="0" sz="700" u="sng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sng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VOLKSWAGEN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COMMISSARIAT A L ENERGIE ATOMIQUE ET AUX ENERGIES ALTERNATIVES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THALES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FANUC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ROBERT BOSCH STIFTUNG</a:t>
            </a:r>
            <a:endParaRPr sz="1300"/>
          </a:p>
        </p:txBody>
      </p:sp>
      <p:sp>
        <p:nvSpPr>
          <p:cNvPr id="245" name="Google Shape;245;p24"/>
          <p:cNvSpPr/>
          <p:nvPr/>
        </p:nvSpPr>
        <p:spPr>
          <a:xfrm>
            <a:off x="2752933" y="5173064"/>
            <a:ext cx="18036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TOP 5: SOUTH AMERICA</a:t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DOWDUPONT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NIPPON STEEL &amp; SUMITOMO METAL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NIPPON STEEL CORP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BASF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ARCELORMITTAL</a:t>
            </a:r>
            <a:endParaRPr sz="1300"/>
          </a:p>
        </p:txBody>
      </p:sp>
      <p:sp>
        <p:nvSpPr>
          <p:cNvPr id="246" name="Google Shape;246;p24"/>
          <p:cNvSpPr/>
          <p:nvPr/>
        </p:nvSpPr>
        <p:spPr>
          <a:xfrm>
            <a:off x="5818889" y="5758435"/>
            <a:ext cx="42762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TOP 3: AFRICA AND OTHER</a:t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FONDATION DE RECH DE DEV ET DINNOVATION EN SCIENCES ET INGENIERIE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ARCELORMITTAL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UNIV SIDI MOHAMED BEN ABDDELAH</a:t>
            </a:r>
            <a:endParaRPr sz="1300"/>
          </a:p>
        </p:txBody>
      </p:sp>
      <p:sp>
        <p:nvSpPr>
          <p:cNvPr id="247" name="Google Shape;247;p24"/>
          <p:cNvSpPr/>
          <p:nvPr/>
        </p:nvSpPr>
        <p:spPr>
          <a:xfrm>
            <a:off x="3903161" y="520538"/>
            <a:ext cx="5881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March 2025</a:t>
            </a:r>
            <a:endParaRPr sz="1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2620056" y="3746897"/>
            <a:ext cx="6207302" cy="16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372" y="321469"/>
            <a:ext cx="2662298" cy="26692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/>
          <p:nvPr/>
        </p:nvSpPr>
        <p:spPr>
          <a:xfrm>
            <a:off x="904004" y="6643688"/>
            <a:ext cx="103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F9B53"/>
                </a:solidFill>
                <a:latin typeface="Arial"/>
                <a:ea typeface="Arial"/>
                <a:cs typeface="Arial"/>
                <a:sym typeface="Arial"/>
              </a:rPr>
              <a:t>OIN CONFIDENTIAL. THIS PRESENTATION IS INTENDED FOR INFORMATION PURPOSES ONLY AND DOES NOT CONSTITUTE LEGAL ADVICE.</a:t>
            </a:r>
            <a:endParaRPr sz="1300"/>
          </a:p>
        </p:txBody>
      </p:sp>
      <p:pic>
        <p:nvPicPr>
          <p:cNvPr id="255" name="Google Shape;25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9522" y="923754"/>
            <a:ext cx="9694244" cy="565467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5"/>
          <p:cNvSpPr/>
          <p:nvPr/>
        </p:nvSpPr>
        <p:spPr>
          <a:xfrm>
            <a:off x="3709641" y="270891"/>
            <a:ext cx="58818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Global AI-Related Issued Patents by Top Assignees</a:t>
            </a:r>
            <a:endParaRPr sz="1300"/>
          </a:p>
        </p:txBody>
      </p:sp>
      <p:sp>
        <p:nvSpPr>
          <p:cNvPr id="257" name="Google Shape;257;p25"/>
          <p:cNvSpPr/>
          <p:nvPr/>
        </p:nvSpPr>
        <p:spPr>
          <a:xfrm>
            <a:off x="3709641" y="533001"/>
            <a:ext cx="5881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March 2025</a:t>
            </a:r>
            <a:endParaRPr sz="1300"/>
          </a:p>
        </p:txBody>
      </p:sp>
      <p:pic>
        <p:nvPicPr>
          <p:cNvPr id="258" name="Google Shape;25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50067" y="40171"/>
            <a:ext cx="267053" cy="169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6"/>
          <p:cNvPicPr preferRelativeResize="0"/>
          <p:nvPr/>
        </p:nvPicPr>
        <p:blipFill rotWithShape="1">
          <a:blip r:embed="rId3">
            <a:alphaModFix/>
          </a:blip>
          <a:srcRect b="0" l="0" r="10193" t="0"/>
          <a:stretch/>
        </p:blipFill>
        <p:spPr>
          <a:xfrm>
            <a:off x="1" y="-3220"/>
            <a:ext cx="12192001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/>
          <p:cNvSpPr/>
          <p:nvPr/>
        </p:nvSpPr>
        <p:spPr>
          <a:xfrm>
            <a:off x="904004" y="6643688"/>
            <a:ext cx="103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F9B53"/>
                </a:solidFill>
                <a:latin typeface="Arial"/>
                <a:ea typeface="Arial"/>
                <a:cs typeface="Arial"/>
                <a:sym typeface="Arial"/>
              </a:rPr>
              <a:t>OIN CONFIDENTIAL. THIS PRESENTATION IS INTENDED FOR INFORMATION PURPOSES ONLY AND DOES NOT CONSTITUTE LEGAL ADVICE.</a:t>
            </a:r>
            <a:endParaRPr sz="1300"/>
          </a:p>
        </p:txBody>
      </p:sp>
      <p:pic>
        <p:nvPicPr>
          <p:cNvPr id="265" name="Google Shape;265;p26"/>
          <p:cNvPicPr preferRelativeResize="0"/>
          <p:nvPr/>
        </p:nvPicPr>
        <p:blipFill rotWithShape="1">
          <a:blip r:embed="rId4">
            <a:alphaModFix amt="65000"/>
          </a:blip>
          <a:srcRect b="0" l="0" r="0" t="0"/>
          <a:stretch/>
        </p:blipFill>
        <p:spPr>
          <a:xfrm>
            <a:off x="0" y="4780148"/>
            <a:ext cx="12192000" cy="13111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>
            <a:off x="2792005" y="5225904"/>
            <a:ext cx="71241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Global AI-Related Published Applications</a:t>
            </a:r>
            <a:endParaRPr sz="1300"/>
          </a:p>
        </p:txBody>
      </p:sp>
      <p:pic>
        <p:nvPicPr>
          <p:cNvPr id="267" name="Google Shape;26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8372" y="348258"/>
            <a:ext cx="2662298" cy="26692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6"/>
          <p:cNvSpPr/>
          <p:nvPr/>
        </p:nvSpPr>
        <p:spPr>
          <a:xfrm>
            <a:off x="2891746" y="330398"/>
            <a:ext cx="5205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rgbClr val="F4874B"/>
              </a:solidFill>
              <a:latin typeface="Arbutus Slab"/>
              <a:ea typeface="Arbutus Slab"/>
              <a:cs typeface="Arbutus Slab"/>
              <a:sym typeface="Arbutus Slab"/>
            </a:endParaRPr>
          </a:p>
        </p:txBody>
      </p:sp>
      <p:sp>
        <p:nvSpPr>
          <p:cNvPr id="269" name="Google Shape;269;p26"/>
          <p:cNvSpPr/>
          <p:nvPr/>
        </p:nvSpPr>
        <p:spPr>
          <a:xfrm>
            <a:off x="3087558" y="330398"/>
            <a:ext cx="237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rgbClr val="F4874B"/>
              </a:solidFill>
              <a:latin typeface="Arbutus Slab"/>
              <a:ea typeface="Arbutus Slab"/>
              <a:cs typeface="Arbutus Slab"/>
              <a:sym typeface="Arbutus Sla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2620056" y="3746897"/>
            <a:ext cx="6207302" cy="16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372" y="321469"/>
            <a:ext cx="2662298" cy="26692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7"/>
          <p:cNvSpPr/>
          <p:nvPr/>
        </p:nvSpPr>
        <p:spPr>
          <a:xfrm>
            <a:off x="904004" y="6643688"/>
            <a:ext cx="103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F9B53"/>
                </a:solidFill>
                <a:latin typeface="Arial"/>
                <a:ea typeface="Arial"/>
                <a:cs typeface="Arial"/>
                <a:sym typeface="Arial"/>
              </a:rPr>
              <a:t>OIN CONFIDENTIAL. THIS PRESENTATION IS INTENDED FOR INFORMATION PURPOSES ONLY AND DOES NOT CONSTITUTE LEGAL ADVICE.</a:t>
            </a:r>
            <a:endParaRPr sz="1300"/>
          </a:p>
        </p:txBody>
      </p:sp>
      <p:sp>
        <p:nvSpPr>
          <p:cNvPr id="277" name="Google Shape;277;p27"/>
          <p:cNvSpPr/>
          <p:nvPr/>
        </p:nvSpPr>
        <p:spPr>
          <a:xfrm>
            <a:off x="3761000" y="269314"/>
            <a:ext cx="67329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Global AI-Related Published Applications by Sectors</a:t>
            </a:r>
            <a:endParaRPr sz="1300"/>
          </a:p>
        </p:txBody>
      </p:sp>
      <p:sp>
        <p:nvSpPr>
          <p:cNvPr id="278" name="Google Shape;278;p27"/>
          <p:cNvSpPr/>
          <p:nvPr/>
        </p:nvSpPr>
        <p:spPr>
          <a:xfrm>
            <a:off x="4186601" y="531425"/>
            <a:ext cx="5881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March 2025</a:t>
            </a:r>
            <a:endParaRPr sz="1300"/>
          </a:p>
        </p:txBody>
      </p:sp>
      <p:grpSp>
        <p:nvGrpSpPr>
          <p:cNvPr id="279" name="Google Shape;279;p27"/>
          <p:cNvGrpSpPr/>
          <p:nvPr/>
        </p:nvGrpSpPr>
        <p:grpSpPr>
          <a:xfrm>
            <a:off x="398763" y="454914"/>
            <a:ext cx="10740420" cy="6711131"/>
            <a:chOff x="945615" y="1906743"/>
            <a:chExt cx="11462561" cy="7162360"/>
          </a:xfrm>
        </p:grpSpPr>
        <p:pic>
          <p:nvPicPr>
            <p:cNvPr id="280" name="Google Shape;280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5615" y="1906743"/>
              <a:ext cx="11430132" cy="7162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788801" y="5186653"/>
              <a:ext cx="2619375" cy="85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788801" y="4644115"/>
              <a:ext cx="2619375" cy="3290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3" name="Google Shape;283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350067" y="40171"/>
            <a:ext cx="267053" cy="169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/>
          <p:nvPr/>
        </p:nvSpPr>
        <p:spPr>
          <a:xfrm>
            <a:off x="904004" y="6643688"/>
            <a:ext cx="103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F9B53"/>
                </a:solidFill>
                <a:latin typeface="Arial"/>
                <a:ea typeface="Arial"/>
                <a:cs typeface="Arial"/>
                <a:sym typeface="Arial"/>
              </a:rPr>
              <a:t>OIN CONFIDENTIAL. THIS PRESENTATION IS INTENDED FOR INFORMATION PURPOSES ONLY AND DOES NOT CONSTITUTE LEGAL ADVICE.</a:t>
            </a:r>
            <a:endParaRPr sz="1300"/>
          </a:p>
        </p:txBody>
      </p:sp>
      <p:pic>
        <p:nvPicPr>
          <p:cNvPr id="289" name="Google Shape;28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372" y="321469"/>
            <a:ext cx="2662298" cy="26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079" y="776883"/>
            <a:ext cx="9353746" cy="580908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8"/>
          <p:cNvSpPr/>
          <p:nvPr/>
        </p:nvSpPr>
        <p:spPr>
          <a:xfrm>
            <a:off x="3476849" y="257263"/>
            <a:ext cx="63147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Global AI-Related Published Applications by Country/Region</a:t>
            </a:r>
            <a:endParaRPr sz="1300"/>
          </a:p>
        </p:txBody>
      </p:sp>
      <p:sp>
        <p:nvSpPr>
          <p:cNvPr id="292" name="Google Shape;292;p28"/>
          <p:cNvSpPr/>
          <p:nvPr/>
        </p:nvSpPr>
        <p:spPr>
          <a:xfrm>
            <a:off x="554902" y="628946"/>
            <a:ext cx="8895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China</a:t>
            </a:r>
            <a:endParaRPr sz="1300"/>
          </a:p>
        </p:txBody>
      </p:sp>
      <p:sp>
        <p:nvSpPr>
          <p:cNvPr id="293" name="Google Shape;293;p28"/>
          <p:cNvSpPr/>
          <p:nvPr/>
        </p:nvSpPr>
        <p:spPr>
          <a:xfrm>
            <a:off x="1136007" y="628946"/>
            <a:ext cx="6000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295683</a:t>
            </a:r>
            <a:endParaRPr sz="1300"/>
          </a:p>
        </p:txBody>
      </p:sp>
      <p:pic>
        <p:nvPicPr>
          <p:cNvPr id="294" name="Google Shape;29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387619" y="738901"/>
            <a:ext cx="177314" cy="13728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8"/>
          <p:cNvSpPr/>
          <p:nvPr/>
        </p:nvSpPr>
        <p:spPr>
          <a:xfrm>
            <a:off x="554902" y="866230"/>
            <a:ext cx="8895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United States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India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South Korea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Japan</a:t>
            </a:r>
            <a:endParaRPr sz="1300"/>
          </a:p>
        </p:txBody>
      </p:sp>
      <p:sp>
        <p:nvSpPr>
          <p:cNvPr id="296" name="Google Shape;296;p28"/>
          <p:cNvSpPr/>
          <p:nvPr/>
        </p:nvSpPr>
        <p:spPr>
          <a:xfrm>
            <a:off x="1136007" y="866230"/>
            <a:ext cx="6000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65648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55302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19919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10032</a:t>
            </a:r>
            <a:endParaRPr sz="1300"/>
          </a:p>
        </p:txBody>
      </p:sp>
      <p:pic>
        <p:nvPicPr>
          <p:cNvPr id="297" name="Google Shape;297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227661" y="1125110"/>
            <a:ext cx="501278" cy="16958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8"/>
          <p:cNvSpPr/>
          <p:nvPr/>
        </p:nvSpPr>
        <p:spPr>
          <a:xfrm>
            <a:off x="554902" y="1476325"/>
            <a:ext cx="993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Germany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Canada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Mexico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Australia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Taiwan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Singapore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Brazil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Turkey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United Kingdom</a:t>
            </a:r>
            <a:endParaRPr sz="1300"/>
          </a:p>
        </p:txBody>
      </p:sp>
      <p:sp>
        <p:nvSpPr>
          <p:cNvPr id="299" name="Google Shape;299;p28"/>
          <p:cNvSpPr/>
          <p:nvPr/>
        </p:nvSpPr>
        <p:spPr>
          <a:xfrm>
            <a:off x="1136007" y="1476325"/>
            <a:ext cx="60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9915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7376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4175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3637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3436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2268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1659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1339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1329</a:t>
            </a:r>
            <a:endParaRPr sz="1300"/>
          </a:p>
        </p:txBody>
      </p:sp>
      <p:pic>
        <p:nvPicPr>
          <p:cNvPr id="300" name="Google Shape;300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-60711" y="1976166"/>
            <a:ext cx="1078023" cy="16958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8"/>
          <p:cNvSpPr/>
          <p:nvPr/>
        </p:nvSpPr>
        <p:spPr>
          <a:xfrm>
            <a:off x="554902" y="2568419"/>
            <a:ext cx="9933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France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Israel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Vietnam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Italy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South Africa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Argentina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Luxembourg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Russia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Norway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Portugal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Philippines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Romania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Saudi Arabia</a:t>
            </a:r>
            <a:endParaRPr sz="1300"/>
          </a:p>
        </p:txBody>
      </p:sp>
      <p:sp>
        <p:nvSpPr>
          <p:cNvPr id="302" name="Google Shape;302;p28"/>
          <p:cNvSpPr/>
          <p:nvPr/>
        </p:nvSpPr>
        <p:spPr>
          <a:xfrm>
            <a:off x="1136007" y="2568419"/>
            <a:ext cx="6000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873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785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609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530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496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444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346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274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223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151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142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140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112</a:t>
            </a:r>
            <a:endParaRPr sz="1300"/>
          </a:p>
        </p:txBody>
      </p:sp>
      <p:pic>
        <p:nvPicPr>
          <p:cNvPr id="303" name="Google Shape;303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-217720" y="3281518"/>
            <a:ext cx="1392039" cy="16958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8"/>
          <p:cNvSpPr/>
          <p:nvPr/>
        </p:nvSpPr>
        <p:spPr>
          <a:xfrm>
            <a:off x="551078" y="4063958"/>
            <a:ext cx="1100700" cy="27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Switzerland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Spain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Austria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Poland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Netherlands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Republic of Serbia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Sweden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Hungary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Czech Republic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Thailand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Slovenia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Croatia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Ukraine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Hong Kong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Indonesia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Chile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Colombia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Ireland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Belgium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Morocco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Slovakia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Tunisia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Moldova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Lithuania</a:t>
            </a:r>
            <a:endParaRPr sz="1300"/>
          </a:p>
        </p:txBody>
      </p:sp>
      <p:sp>
        <p:nvSpPr>
          <p:cNvPr id="305" name="Google Shape;305;p28"/>
          <p:cNvSpPr/>
          <p:nvPr/>
        </p:nvSpPr>
        <p:spPr>
          <a:xfrm>
            <a:off x="1132183" y="4063958"/>
            <a:ext cx="600000" cy="27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80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72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69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63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57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52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52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48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47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47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39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35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35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27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27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25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23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16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15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15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15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12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11</a:t>
            </a:r>
            <a:endParaRPr sz="1300"/>
          </a:p>
        </p:txBody>
      </p:sp>
      <p:pic>
        <p:nvPicPr>
          <p:cNvPr id="306" name="Google Shape;306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400000">
            <a:off x="-819743" y="5361641"/>
            <a:ext cx="2588440" cy="16958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8"/>
          <p:cNvSpPr/>
          <p:nvPr/>
        </p:nvSpPr>
        <p:spPr>
          <a:xfrm>
            <a:off x="2057365" y="4657266"/>
            <a:ext cx="1100700" cy="21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Denmark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Bulgaria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Costa Rica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Ecuador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Estonia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Greece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Dominican Republic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Iceland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Latvia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Peru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ARIPO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Cuba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Finland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Guatemala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Jordan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Monaco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New Zealand</a:t>
            </a:r>
            <a:endParaRPr sz="13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Uruguay</a:t>
            </a:r>
            <a:endParaRPr sz="1300"/>
          </a:p>
        </p:txBody>
      </p:sp>
      <p:sp>
        <p:nvSpPr>
          <p:cNvPr id="308" name="Google Shape;308;p28"/>
          <p:cNvSpPr/>
          <p:nvPr/>
        </p:nvSpPr>
        <p:spPr>
          <a:xfrm>
            <a:off x="2558141" y="4654022"/>
            <a:ext cx="600000" cy="21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3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300"/>
          </a:p>
        </p:txBody>
      </p:sp>
      <p:pic>
        <p:nvPicPr>
          <p:cNvPr id="309" name="Google Shape;309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5400000">
            <a:off x="984523" y="5663834"/>
            <a:ext cx="1992479" cy="16958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8"/>
          <p:cNvSpPr/>
          <p:nvPr/>
        </p:nvSpPr>
        <p:spPr>
          <a:xfrm>
            <a:off x="2433683" y="1254390"/>
            <a:ext cx="12762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TOP 5: NORTH AMERICA</a:t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IBM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SAMSUNG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ALPHABET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MICROSOFT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NVIDIA</a:t>
            </a:r>
            <a:endParaRPr sz="1300"/>
          </a:p>
        </p:txBody>
      </p:sp>
      <p:sp>
        <p:nvSpPr>
          <p:cNvPr id="311" name="Google Shape;311;p28"/>
          <p:cNvSpPr/>
          <p:nvPr/>
        </p:nvSpPr>
        <p:spPr>
          <a:xfrm>
            <a:off x="5099334" y="5613048"/>
            <a:ext cx="21519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TOP 5: SOUTH AMERICA</a:t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QUALCOMM 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BASF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DOWDUPONT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HUAWEI INVESTMENT &amp; HOLDING CO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MONSANTO CO</a:t>
            </a:r>
            <a:endParaRPr sz="1300"/>
          </a:p>
        </p:txBody>
      </p:sp>
      <p:sp>
        <p:nvSpPr>
          <p:cNvPr id="312" name="Google Shape;312;p28"/>
          <p:cNvSpPr/>
          <p:nvPr/>
        </p:nvSpPr>
        <p:spPr>
          <a:xfrm>
            <a:off x="7420126" y="5613048"/>
            <a:ext cx="25764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TOP 5: AFRICA and OTHER</a:t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TURKCELL TECH RES &amp; DEV CO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GOVERNMENT OF SAUDI ARABIA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TUERK TELEKOMUENIKASYON ANONIM SIRKETI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ILLUMINA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MAGIC LEAP</a:t>
            </a:r>
            <a:endParaRPr sz="1300"/>
          </a:p>
        </p:txBody>
      </p:sp>
      <p:sp>
        <p:nvSpPr>
          <p:cNvPr id="313" name="Google Shape;313;p28"/>
          <p:cNvSpPr/>
          <p:nvPr/>
        </p:nvSpPr>
        <p:spPr>
          <a:xfrm>
            <a:off x="9351011" y="4181647"/>
            <a:ext cx="28410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TOP 5: ASIA PACIFIC</a:t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GOVERNMENT OF THE PEOPLES REPUBLIC OF CHINA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STATE GRID CORP CHINA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ORIENTAL POWER HOLDINGS 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SAMSUNG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ZHEJIANG UNIV</a:t>
            </a:r>
            <a:endParaRPr sz="1300"/>
          </a:p>
        </p:txBody>
      </p:sp>
      <p:sp>
        <p:nvSpPr>
          <p:cNvPr id="314" name="Google Shape;314;p28"/>
          <p:cNvSpPr/>
          <p:nvPr/>
        </p:nvSpPr>
        <p:spPr>
          <a:xfrm>
            <a:off x="6214089" y="1460785"/>
            <a:ext cx="19158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sng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TOP 5: EUROPE</a:t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700" u="sng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ROBERT BOSCH STIFTUNG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NVIDIA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VOLKSWAGEN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BMW BAYERISCHE MOTOREN WERKE</a:t>
            </a:r>
            <a:endParaRPr sz="13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IBM</a:t>
            </a:r>
            <a:endParaRPr sz="1300"/>
          </a:p>
        </p:txBody>
      </p:sp>
      <p:sp>
        <p:nvSpPr>
          <p:cNvPr id="315" name="Google Shape;315;p28"/>
          <p:cNvSpPr/>
          <p:nvPr/>
        </p:nvSpPr>
        <p:spPr>
          <a:xfrm>
            <a:off x="3848760" y="520538"/>
            <a:ext cx="5881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March 2025</a:t>
            </a:r>
            <a:endParaRPr sz="1300"/>
          </a:p>
        </p:txBody>
      </p:sp>
      <p:pic>
        <p:nvPicPr>
          <p:cNvPr id="316" name="Google Shape;316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5400000">
            <a:off x="350067" y="40171"/>
            <a:ext cx="267053" cy="16958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8"/>
          <p:cNvSpPr/>
          <p:nvPr/>
        </p:nvSpPr>
        <p:spPr>
          <a:xfrm>
            <a:off x="10956372" y="177412"/>
            <a:ext cx="7422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2000" spcFirstLastPara="1" rIns="42000" wrap="square" tIns="42000">
            <a:noAutofit/>
          </a:bodyPr>
          <a:lstStyle/>
          <a:p>
            <a:pPr indent="0" lvl="0" marL="0" marR="0" rtl="0" algn="l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100001+</a:t>
            </a:r>
            <a:endParaRPr sz="1300"/>
          </a:p>
          <a:p>
            <a:pPr indent="0" lvl="0" marL="0" marR="0" rtl="0" algn="l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10001-100000</a:t>
            </a:r>
            <a:endParaRPr sz="1300"/>
          </a:p>
          <a:p>
            <a:pPr indent="0" lvl="0" marL="0" marR="0" rtl="0" algn="l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1001-10000</a:t>
            </a:r>
            <a:endParaRPr sz="1300"/>
          </a:p>
          <a:p>
            <a:pPr indent="0" lvl="0" marL="0" marR="0" rtl="0" algn="l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101-1000</a:t>
            </a:r>
            <a:endParaRPr sz="1300"/>
          </a:p>
          <a:p>
            <a:pPr indent="0" lvl="0" marL="0" marR="0" rtl="0" algn="l">
              <a:lnSpc>
                <a:spcPct val="1416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1-100</a:t>
            </a:r>
            <a:endParaRPr sz="1300"/>
          </a:p>
        </p:txBody>
      </p:sp>
      <p:pic>
        <p:nvPicPr>
          <p:cNvPr id="318" name="Google Shape;318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10800000">
            <a:off x="10843521" y="569027"/>
            <a:ext cx="120112" cy="12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10800000">
            <a:off x="10843521" y="414215"/>
            <a:ext cx="120112" cy="12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rot="10800000">
            <a:off x="10843521" y="1032973"/>
            <a:ext cx="120112" cy="12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rot="10800000">
            <a:off x="10843521" y="878160"/>
            <a:ext cx="120112" cy="12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10800000">
            <a:off x="10843521" y="723348"/>
            <a:ext cx="120112" cy="12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2620056" y="3746897"/>
            <a:ext cx="6207302" cy="16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372" y="321469"/>
            <a:ext cx="2662298" cy="26692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9"/>
          <p:cNvSpPr/>
          <p:nvPr/>
        </p:nvSpPr>
        <p:spPr>
          <a:xfrm>
            <a:off x="904004" y="6643688"/>
            <a:ext cx="10383900" cy="1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" u="none" cap="none" strike="noStrike">
                <a:solidFill>
                  <a:srgbClr val="FF9B53"/>
                </a:solidFill>
                <a:latin typeface="Arial"/>
                <a:ea typeface="Arial"/>
                <a:cs typeface="Arial"/>
                <a:sym typeface="Arial"/>
              </a:rPr>
              <a:t>OIN CONFIDENTIAL. THIS PRESENTATION IS INTENDED FOR INFORMATION PURPOSES ONLY AND DOES NOT CONSTITUTE LEGAL ADVICE.</a:t>
            </a:r>
            <a:endParaRPr sz="1300"/>
          </a:p>
        </p:txBody>
      </p:sp>
      <p:pic>
        <p:nvPicPr>
          <p:cNvPr id="330" name="Google Shape;33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9522" y="910328"/>
            <a:ext cx="9783499" cy="562789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9"/>
          <p:cNvSpPr/>
          <p:nvPr/>
        </p:nvSpPr>
        <p:spPr>
          <a:xfrm>
            <a:off x="3709641" y="270891"/>
            <a:ext cx="65634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Global AI-Related Published Applications by Top Assignees</a:t>
            </a:r>
            <a:endParaRPr sz="1300"/>
          </a:p>
        </p:txBody>
      </p:sp>
      <p:sp>
        <p:nvSpPr>
          <p:cNvPr id="332" name="Google Shape;332;p29"/>
          <p:cNvSpPr/>
          <p:nvPr/>
        </p:nvSpPr>
        <p:spPr>
          <a:xfrm>
            <a:off x="4050451" y="533001"/>
            <a:ext cx="5881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9275" spcFirstLastPara="1" rIns="89275" wrap="square" tIns="89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March 2025</a:t>
            </a:r>
            <a:endParaRPr sz="1300"/>
          </a:p>
        </p:txBody>
      </p:sp>
      <p:pic>
        <p:nvPicPr>
          <p:cNvPr id="333" name="Google Shape;3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50067" y="40171"/>
            <a:ext cx="267053" cy="169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 txBox="1"/>
          <p:nvPr/>
        </p:nvSpPr>
        <p:spPr>
          <a:xfrm>
            <a:off x="67725" y="549525"/>
            <a:ext cx="1194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5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OIN As a Model for Success and Emulation - Complements to OIN</a:t>
            </a:r>
            <a:endParaRPr b="1" sz="25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●"/>
            </a:pP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AI Patent Consortium Cross-License (SAIL) - Meta-led initiative to mitigate patent risk </a:t>
            </a: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associated</a:t>
            </a: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with AI Foundation Models at launch - Q2 2026</a:t>
            </a:r>
            <a:endParaRPr b="1"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●"/>
            </a:pP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Open Hardware Patent Risk Mitigation Working Group - Google, Meta and Alibaba-led initiative to mitigate patent threats to RISC-V and beyond in Open Hardware - early-mid 2027 (anticipated launch)</a:t>
            </a:r>
            <a:endParaRPr b="1"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9" name="Google Shape;339;p30"/>
          <p:cNvSpPr txBox="1"/>
          <p:nvPr/>
        </p:nvSpPr>
        <p:spPr>
          <a:xfrm>
            <a:off x="11576000" y="6321250"/>
            <a:ext cx="53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300" u="none" cap="none" strike="noStrike">
              <a:solidFill>
                <a:srgbClr val="88888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40" name="Google Shape;34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132" y="6437402"/>
            <a:ext cx="2395727" cy="23767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0"/>
          <p:cNvSpPr txBox="1"/>
          <p:nvPr/>
        </p:nvSpPr>
        <p:spPr>
          <a:xfrm>
            <a:off x="220133" y="195890"/>
            <a:ext cx="66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E87722"/>
                </a:solidFill>
                <a:latin typeface="Raleway"/>
                <a:ea typeface="Raleway"/>
                <a:cs typeface="Raleway"/>
                <a:sym typeface="Raleway"/>
              </a:rPr>
              <a:t>THE PATENT NON-AGGRESSION COMMUNITY</a:t>
            </a:r>
            <a:endParaRPr b="0" i="0" sz="1800" u="none" cap="none" strike="noStrike">
              <a:solidFill>
                <a:srgbClr val="E877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2" name="Google Shape;342;p30"/>
          <p:cNvSpPr/>
          <p:nvPr/>
        </p:nvSpPr>
        <p:spPr>
          <a:xfrm>
            <a:off x="610225" y="5312400"/>
            <a:ext cx="10545300" cy="9327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OIN is </a:t>
            </a:r>
            <a:r>
              <a:rPr b="1" lang="en-US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More than Just a Community As It Is Emerging as a Model to be Adapted to Reduce Patent Risk in Other Contexts/Communities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31"/>
          <p:cNvPicPr preferRelativeResize="0"/>
          <p:nvPr/>
        </p:nvPicPr>
        <p:blipFill rotWithShape="1">
          <a:blip r:embed="rId3">
            <a:alphaModFix/>
          </a:blip>
          <a:srcRect b="28846" l="0" r="35409" t="16983"/>
          <a:stretch/>
        </p:blipFill>
        <p:spPr>
          <a:xfrm>
            <a:off x="-76200" y="0"/>
            <a:ext cx="122682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048" y="382751"/>
            <a:ext cx="3236806" cy="32026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1"/>
          <p:cNvSpPr txBox="1"/>
          <p:nvPr/>
        </p:nvSpPr>
        <p:spPr>
          <a:xfrm>
            <a:off x="432237" y="4743675"/>
            <a:ext cx="5062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leway"/>
              <a:buNone/>
            </a:pPr>
            <a:r>
              <a:rPr b="1" i="0" lang="en-US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Keith Bergelt</a:t>
            </a:r>
            <a:br>
              <a:rPr b="1" i="0" lang="en-US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en-US" sz="2800" u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Chief Executive Officer</a:t>
            </a:r>
            <a:endParaRPr b="1" sz="2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aleway"/>
              <a:buNone/>
            </a:pPr>
            <a:r>
              <a:rPr b="1" lang="en-US" sz="20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kbergelt@openinventionnetwork.com</a:t>
            </a:r>
            <a:r>
              <a:rPr b="1" lang="en-US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132" y="6437402"/>
            <a:ext cx="2395727" cy="23767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685800" y="360640"/>
            <a:ext cx="10784400" cy="3860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Raleway"/>
                <a:ea typeface="Raleway"/>
                <a:cs typeface="Raleway"/>
                <a:sym typeface="Raleway"/>
              </a:rPr>
              <a:t>Understanding Where We Began - </a:t>
            </a:r>
            <a:endParaRPr b="1" sz="2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Raleway"/>
                <a:ea typeface="Raleway"/>
                <a:cs typeface="Raleway"/>
                <a:sym typeface="Raleway"/>
              </a:rPr>
              <a:t>OIN Was Formed </a:t>
            </a:r>
            <a:r>
              <a:rPr b="1" lang="en-US" sz="2700" u="sng">
                <a:latin typeface="Raleway"/>
                <a:ea typeface="Raleway"/>
                <a:cs typeface="Raleway"/>
                <a:sym typeface="Raleway"/>
              </a:rPr>
              <a:t>20 Years Ago</a:t>
            </a:r>
            <a:r>
              <a:rPr b="1" lang="en-US" sz="2700">
                <a:latin typeface="Raleway"/>
                <a:ea typeface="Raleway"/>
                <a:cs typeface="Raleway"/>
                <a:sym typeface="Raleway"/>
              </a:rPr>
              <a:t> to Safeguard OSS Adoption during a Period of Acute Threat from Large Patent Holding Companies for Whom OSS Posed an Unknowable Risk to Existing Business Models -</a:t>
            </a:r>
            <a:endParaRPr b="1" sz="2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Raleway"/>
                <a:ea typeface="Raleway"/>
                <a:cs typeface="Raleway"/>
                <a:sym typeface="Raleway"/>
              </a:rPr>
              <a:t>OIN 1.0 and the Foundation of Patent Risk Mitigation in OSS</a:t>
            </a:r>
            <a:endParaRPr b="1" sz="2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220133" y="272090"/>
            <a:ext cx="66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1800" u="none" cap="none" strike="noStrik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THE PATENT NON-AGGRESSION COMMUNITY</a:t>
            </a:r>
            <a:endParaRPr i="0" sz="1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4108" y="3906482"/>
            <a:ext cx="4114798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11576000" y="6321250"/>
            <a:ext cx="53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300" u="none" cap="none" strike="noStrike">
              <a:solidFill>
                <a:srgbClr val="88888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/>
        </p:nvSpPr>
        <p:spPr>
          <a:xfrm>
            <a:off x="319087" y="4481512"/>
            <a:ext cx="112728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The “</a:t>
            </a:r>
            <a:r>
              <a:rPr b="0" i="0" lang="en-US" sz="1800" u="none" cap="none" strike="noStrike">
                <a:solidFill>
                  <a:srgbClr val="FF950E"/>
                </a:solidFill>
                <a:latin typeface="Raleway"/>
                <a:ea typeface="Raleway"/>
                <a:cs typeface="Raleway"/>
                <a:sym typeface="Raleway"/>
              </a:rPr>
              <a:t>Linux System</a:t>
            </a:r>
            <a:r>
              <a:rPr b="0" i="0" lang="en-US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” definition comprises core software packages from various open source projects which, taken together, provide the scope of the cross-license obligation to which each community member commits.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complete and current listing of Linux System packages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is available</a:t>
            </a:r>
            <a:r>
              <a:rPr lang="en-US">
                <a:latin typeface="Raleway"/>
                <a:ea typeface="Raleway"/>
                <a:cs typeface="Raleway"/>
                <a:sym typeface="Raleway"/>
              </a:rPr>
              <a:t> at </a:t>
            </a:r>
            <a:r>
              <a:rPr lang="en-US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https://openinventionnetwork.com/linux-system/</a:t>
            </a:r>
            <a:r>
              <a:rPr lang="en-US"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6165850" y="1514475"/>
            <a:ext cx="2851200" cy="271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9110662" y="1503362"/>
            <a:ext cx="2851200" cy="2709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238500" y="1524000"/>
            <a:ext cx="2849700" cy="271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95275" y="1531937"/>
            <a:ext cx="2849700" cy="2709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966787" y="2133600"/>
            <a:ext cx="20160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000"/>
              <a:buFont typeface="Raleway"/>
              <a:buNone/>
            </a:pPr>
            <a:r>
              <a:rPr lang="en-US" sz="3000">
                <a:solidFill>
                  <a:srgbClr val="0099CC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r>
              <a:rPr b="0" i="0" lang="en-US" sz="3000" u="none" cap="none" strike="noStrike">
                <a:solidFill>
                  <a:srgbClr val="0099CC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n-US" sz="3000">
                <a:solidFill>
                  <a:srgbClr val="0099CC"/>
                </a:solidFill>
                <a:latin typeface="Raleway"/>
                <a:ea typeface="Raleway"/>
                <a:cs typeface="Raleway"/>
                <a:sym typeface="Raleway"/>
              </a:rPr>
              <a:t>200+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3379787" y="1677987"/>
            <a:ext cx="2533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CROSS LICENSE POOL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9201150" y="1682750"/>
            <a:ext cx="1882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LINUX SYSTEM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6237287" y="1682750"/>
            <a:ext cx="2633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OIN PATENT PORTFOLIO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463550" y="2611437"/>
            <a:ext cx="22797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COMMUNITY MEMBERS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FROM </a:t>
            </a:r>
            <a:r>
              <a:rPr b="1" i="0" lang="en-US" sz="1300" u="none" cap="none" strike="noStrike">
                <a:solidFill>
                  <a:srgbClr val="0099CC"/>
                </a:solidFill>
                <a:latin typeface="Raleway"/>
                <a:ea typeface="Raleway"/>
                <a:cs typeface="Raleway"/>
                <a:sym typeface="Raleway"/>
              </a:rPr>
              <a:t>START-UPS</a:t>
            </a:r>
            <a:r>
              <a:rPr b="0" i="0" lang="en-US" sz="1300" u="none" cap="none" strike="noStrike">
                <a:solidFill>
                  <a:srgbClr val="0099CC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 </a:t>
            </a:r>
            <a:r>
              <a:rPr b="1" i="0" lang="en-US" sz="1300" u="none" cap="none" strike="noStrike">
                <a:solidFill>
                  <a:srgbClr val="0099CC"/>
                </a:solidFill>
                <a:latin typeface="Raleway"/>
                <a:ea typeface="Raleway"/>
                <a:cs typeface="Raleway"/>
                <a:sym typeface="Raleway"/>
              </a:rPr>
              <a:t>LARGE CORPORATIONS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3486150" y="2112962"/>
            <a:ext cx="23544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000"/>
              <a:buFont typeface="Raleway"/>
              <a:buNone/>
            </a:pPr>
            <a:r>
              <a:rPr lang="en-US" sz="3000">
                <a:solidFill>
                  <a:srgbClr val="0099CC"/>
                </a:solidFill>
                <a:latin typeface="Raleway"/>
                <a:ea typeface="Raleway"/>
                <a:cs typeface="Raleway"/>
                <a:sym typeface="Raleway"/>
              </a:rPr>
              <a:t>&gt;</a:t>
            </a:r>
            <a:r>
              <a:rPr b="0" i="0" lang="en-US" sz="3000" u="none" cap="none" strike="noStrike">
                <a:solidFill>
                  <a:srgbClr val="0099CC"/>
                </a:solidFill>
                <a:latin typeface="Raleway"/>
                <a:ea typeface="Raleway"/>
                <a:cs typeface="Raleway"/>
                <a:sym typeface="Raleway"/>
              </a:rPr>
              <a:t>3.</a:t>
            </a:r>
            <a:r>
              <a:rPr lang="en-US" sz="3000">
                <a:solidFill>
                  <a:srgbClr val="0099CC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b="0" i="0" lang="en-US" sz="3000" u="none" cap="none" strike="noStrike">
                <a:solidFill>
                  <a:srgbClr val="0099CC"/>
                </a:solidFill>
                <a:latin typeface="Raleway"/>
                <a:ea typeface="Raleway"/>
                <a:cs typeface="Raleway"/>
                <a:sym typeface="Raleway"/>
              </a:rPr>
              <a:t> million 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3382962" y="2381250"/>
            <a:ext cx="25716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TOTAL PATENTS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AND</a:t>
            </a:r>
            <a:r>
              <a:rPr b="1" i="0" lang="en-US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APPS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OWNED BY OIN LICENSEES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6848475" y="1916112"/>
            <a:ext cx="17844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000"/>
              <a:buFont typeface="Raleway"/>
              <a:buNone/>
            </a:pPr>
            <a:r>
              <a:rPr b="0" i="0" lang="en-US" sz="3000" u="none" cap="none" strike="noStrike">
                <a:solidFill>
                  <a:srgbClr val="0099CC"/>
                </a:solidFill>
                <a:latin typeface="Raleway"/>
                <a:ea typeface="Raleway"/>
                <a:cs typeface="Raleway"/>
                <a:sym typeface="Raleway"/>
              </a:rPr>
              <a:t>~1,500 </a:t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9896475" y="2057400"/>
            <a:ext cx="17559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000"/>
              <a:buFont typeface="Raleway"/>
              <a:buNone/>
            </a:pPr>
            <a:r>
              <a:rPr b="0" i="0" lang="en-US" sz="3000" u="none" cap="none" strike="noStrike">
                <a:solidFill>
                  <a:srgbClr val="0099CC"/>
                </a:solidFill>
                <a:latin typeface="Raleway"/>
                <a:ea typeface="Raleway"/>
                <a:cs typeface="Raleway"/>
                <a:sym typeface="Raleway"/>
              </a:rPr>
              <a:t>&gt;</a:t>
            </a:r>
            <a:r>
              <a:rPr lang="en-US" sz="3000">
                <a:solidFill>
                  <a:srgbClr val="0099CC"/>
                </a:solidFill>
                <a:latin typeface="Raleway"/>
                <a:ea typeface="Raleway"/>
                <a:cs typeface="Raleway"/>
                <a:sym typeface="Raleway"/>
              </a:rPr>
              <a:t>5,0</a:t>
            </a:r>
            <a:r>
              <a:rPr b="0" i="0" lang="en-US" sz="3000" u="none" cap="none" strike="noStrike">
                <a:solidFill>
                  <a:srgbClr val="0099CC"/>
                </a:solidFill>
                <a:latin typeface="Raleway"/>
                <a:ea typeface="Raleway"/>
                <a:cs typeface="Raleway"/>
                <a:sym typeface="Raleway"/>
              </a:rPr>
              <a:t>00</a:t>
            </a: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9278925" y="2558477"/>
            <a:ext cx="24495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OPEN SOURCE </a:t>
            </a:r>
            <a:r>
              <a:rPr b="1" i="0" lang="en-US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CORE LINUX TECHNOLOGY PACKAGES</a:t>
            </a:r>
            <a:r>
              <a:rPr b="0" i="0" lang="en-US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COVERED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6351574" y="2370125"/>
            <a:ext cx="25035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GLOBAL PATENTS </a:t>
            </a:r>
            <a:r>
              <a:rPr b="0" i="0" lang="en-US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AND</a:t>
            </a:r>
            <a:r>
              <a:rPr b="1" i="0" lang="en-US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APPS WITH BROAD SCOPE OWNED BY OIN AT ITS PEAK </a:t>
            </a:r>
            <a:endParaRPr b="0" i="0" sz="1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6319837" y="3081337"/>
            <a:ext cx="25431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CC"/>
              </a:buClr>
              <a:buSzPts val="3000"/>
              <a:buFont typeface="Raleway"/>
              <a:buNone/>
            </a:pPr>
            <a:r>
              <a:rPr b="0" i="0" lang="en-US" sz="3000" u="none" cap="none" strike="noStrike">
                <a:solidFill>
                  <a:srgbClr val="0099CC"/>
                </a:solidFill>
                <a:latin typeface="Raleway"/>
                <a:ea typeface="Raleway"/>
                <a:cs typeface="Raleway"/>
                <a:sym typeface="Raleway"/>
              </a:rPr>
              <a:t>~$100 million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6157912" y="3603625"/>
            <a:ext cx="28590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SPENT ACQUIRING DEFENSIVE PATENTS SINCE ITS FOUNDING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02" name="Google Shape;102;p15"/>
          <p:cNvCxnSpPr/>
          <p:nvPr/>
        </p:nvCxnSpPr>
        <p:spPr>
          <a:xfrm>
            <a:off x="6291262" y="2006600"/>
            <a:ext cx="2613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15"/>
          <p:cNvCxnSpPr/>
          <p:nvPr/>
        </p:nvCxnSpPr>
        <p:spPr>
          <a:xfrm>
            <a:off x="3409950" y="2011362"/>
            <a:ext cx="25035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" name="Google Shape;104;p15"/>
          <p:cNvSpPr txBox="1"/>
          <p:nvPr/>
        </p:nvSpPr>
        <p:spPr>
          <a:xfrm>
            <a:off x="511175" y="1673225"/>
            <a:ext cx="2533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MEMBERS</a:t>
            </a:r>
            <a:endParaRPr/>
          </a:p>
        </p:txBody>
      </p:sp>
      <p:cxnSp>
        <p:nvCxnSpPr>
          <p:cNvPr id="105" name="Google Shape;105;p15"/>
          <p:cNvCxnSpPr/>
          <p:nvPr/>
        </p:nvCxnSpPr>
        <p:spPr>
          <a:xfrm>
            <a:off x="484187" y="2006600"/>
            <a:ext cx="2460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15"/>
          <p:cNvCxnSpPr/>
          <p:nvPr/>
        </p:nvCxnSpPr>
        <p:spPr>
          <a:xfrm>
            <a:off x="9236075" y="2011362"/>
            <a:ext cx="25671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6675" y="3302502"/>
            <a:ext cx="354011" cy="42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83737" y="3327400"/>
            <a:ext cx="465137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45825" y="3290887"/>
            <a:ext cx="474662" cy="24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378249" y="3777120"/>
            <a:ext cx="274637" cy="32226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254000" y="625475"/>
            <a:ext cx="112728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Raleway"/>
              <a:buNone/>
            </a:pPr>
            <a:r>
              <a:rPr b="1" i="0" lang="en-US" sz="28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Overview - Cross-Licensing in the Core of Linux/OSS Since 2005</a:t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2587" y="6113462"/>
            <a:ext cx="3881438" cy="382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220133" y="272090"/>
            <a:ext cx="66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THE PATENT NON-AGGRESSION COMMUNITY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1576000" y="6321250"/>
            <a:ext cx="53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300" u="none" cap="none" strike="noStrike">
              <a:solidFill>
                <a:srgbClr val="88888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0818282" y="3707642"/>
            <a:ext cx="826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90388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-US" sz="1700">
                <a:solidFill>
                  <a:schemeClr val="dk1"/>
                </a:solidFill>
                <a:highlight>
                  <a:srgbClr val="FDFDFD"/>
                </a:highlight>
              </a:rPr>
              <a:t>CNCF</a:t>
            </a:r>
            <a:endParaRPr b="1" sz="1700">
              <a:solidFill>
                <a:schemeClr val="dk1"/>
              </a:solidFill>
              <a:highlight>
                <a:srgbClr val="FDFDFD"/>
              </a:highlight>
            </a:endParaRPr>
          </a:p>
        </p:txBody>
      </p:sp>
      <p:pic>
        <p:nvPicPr>
          <p:cNvPr descr="automotive grade linux logo from commons.wikimedia.org"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82154" y="3696507"/>
            <a:ext cx="474650" cy="4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/>
        </p:nvSpPr>
        <p:spPr>
          <a:xfrm>
            <a:off x="177799" y="473329"/>
            <a:ext cx="8009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143933" y="195890"/>
            <a:ext cx="66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THE PATENT NON-AGGRESSION COMMUNITY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132" y="6437402"/>
            <a:ext cx="2029968" cy="20299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254000" y="1183125"/>
            <a:ext cx="5847600" cy="51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700" u="none" cap="none" strike="noStrik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OIN is the curator/car</a:t>
            </a:r>
            <a:r>
              <a:rPr lang="en-US" sz="1700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etaker of OSS cross license scope</a:t>
            </a:r>
            <a:r>
              <a:rPr b="0" i="0" lang="en-US" sz="1700" u="none" cap="none" strike="noStrik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700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that enable its </a:t>
            </a:r>
            <a:r>
              <a:rPr b="1" i="0" lang="en-US" sz="1700" u="none" cap="none" strike="noStrik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4,</a:t>
            </a:r>
            <a:r>
              <a:rPr b="1" lang="en-US" sz="1700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b="1" i="0" lang="en-US" sz="1700" u="none" cap="none" strike="noStrik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00 plus community members </a:t>
            </a:r>
            <a:r>
              <a:rPr b="0" i="0" lang="en-US" sz="1700" u="none" cap="none" strike="noStrik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to share their patents &amp; applications with each other in the form of a cross-license whereby OIN members agree to license</a:t>
            </a:r>
            <a:r>
              <a:rPr lang="en-US" sz="1700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b="0" i="0" lang="en-US" sz="1700" u="none" cap="none" strike="noStrik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not sue each other for use of their Open Source &amp; core Linux patents</a:t>
            </a:r>
            <a:r>
              <a:rPr lang="en-US" sz="1700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 - reducing friction and facilitating adoption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44444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700" u="none" cap="none" strike="noStrik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The coverage area — or scope of the OIN community cross-license — is defined by a list of over </a:t>
            </a:r>
            <a:r>
              <a:rPr lang="en-US" sz="1700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5,000</a:t>
            </a:r>
            <a:r>
              <a:rPr b="0" i="0" lang="en-US" sz="1700" u="none" cap="none" strike="noStrik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 core Linux &amp; adjacent Open Source Software packages  called the </a:t>
            </a:r>
            <a:r>
              <a:rPr b="1" i="0" lang="en-US" sz="1700" u="none" cap="none" strike="noStrik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Linux System</a:t>
            </a:r>
            <a:r>
              <a:rPr b="0" i="0" lang="en-US" sz="1700" u="none" cap="none" strike="noStrik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444444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700" u="none" cap="none" strike="noStrik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To stay up-to-date with developments in key collaborative Open Source projects, OIN periodically updates  &amp; </a:t>
            </a:r>
            <a:r>
              <a:rPr b="1" i="0" lang="en-US" sz="1700" u="none" cap="none" strike="noStrik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expands the Linux System, typically on an 18-24 month cycle.   </a:t>
            </a:r>
            <a:r>
              <a:rPr b="1" i="0" lang="en-US" sz="1700" u="sng" cap="none" strike="noStrike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AI will </a:t>
            </a:r>
            <a:r>
              <a:rPr b="1" lang="en-US" sz="1700" u="sng">
                <a:solidFill>
                  <a:srgbClr val="444444"/>
                </a:solidFill>
                <a:latin typeface="Raleway"/>
                <a:ea typeface="Raleway"/>
                <a:cs typeface="Raleway"/>
                <a:sym typeface="Raleway"/>
              </a:rPr>
              <a:t>be included in Table 14!</a:t>
            </a:r>
            <a:endParaRPr b="1" i="0" sz="1700" u="sng" cap="none" strike="noStrike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177800" y="596100"/>
            <a:ext cx="1193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OIN’s Linux System - </a:t>
            </a:r>
            <a:r>
              <a:rPr b="1" lang="en-US" sz="28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-US" sz="23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Ever Expanding Scope of Patent Risk Mitigation in OSS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7275" y="1469551"/>
            <a:ext cx="4960251" cy="4960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11576000" y="6321250"/>
            <a:ext cx="53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300" u="none" cap="none" strike="noStrike">
              <a:solidFill>
                <a:srgbClr val="88888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 title="oin-horiz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96" y="6515407"/>
            <a:ext cx="1482745" cy="23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220125" y="473325"/>
            <a:ext cx="98418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Linux System Definition — The History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220133" y="195890"/>
            <a:ext cx="66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E87722"/>
                </a:solidFill>
                <a:latin typeface="Raleway"/>
                <a:ea typeface="Raleway"/>
                <a:cs typeface="Raleway"/>
                <a:sym typeface="Raleway"/>
              </a:rPr>
              <a:t>THE PATENT NON-AGGRESSION COMMUNITY</a:t>
            </a:r>
            <a:endParaRPr b="0" i="0" sz="1800" u="none" cap="none" strike="noStrike">
              <a:solidFill>
                <a:srgbClr val="E877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11576000" y="6321250"/>
            <a:ext cx="53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300" u="none" cap="none" strike="noStrike">
              <a:solidFill>
                <a:srgbClr val="88888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787" y="1009681"/>
            <a:ext cx="7375340" cy="535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/>
          <p:nvPr/>
        </p:nvSpPr>
        <p:spPr>
          <a:xfrm>
            <a:off x="1002362" y="6183473"/>
            <a:ext cx="11128500" cy="55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*Table 13 Release Marks the Commencement of the OIN 2.0 License.  Only Linux System Definition Tables 1-12 are Accessible to OIN 1.0 Licensees.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/>
        </p:nvSpPr>
        <p:spPr>
          <a:xfrm>
            <a:off x="11576000" y="6321250"/>
            <a:ext cx="53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300" u="none" cap="none" strike="noStrike">
              <a:solidFill>
                <a:srgbClr val="88888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132" y="6437402"/>
            <a:ext cx="2395727" cy="23767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>
            <a:off x="228600" y="397000"/>
            <a:ext cx="11499900" cy="447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Raleway"/>
                <a:ea typeface="Raleway"/>
                <a:cs typeface="Raleway"/>
                <a:sym typeface="Raleway"/>
              </a:rPr>
              <a:t>Charting a More Permanent Patent Risk Mitigation Solution for OSS- </a:t>
            </a:r>
            <a:endParaRPr b="1" sz="2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Raleway"/>
                <a:ea typeface="Raleway"/>
                <a:cs typeface="Raleway"/>
                <a:sym typeface="Raleway"/>
              </a:rPr>
              <a:t>27 January 2026 Launch of OIN 2.0</a:t>
            </a:r>
            <a:endParaRPr b="1" sz="2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220133" y="272090"/>
            <a:ext cx="66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THE PATENT NON-AGGRESSION COMMUNITY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11576000" y="6321250"/>
            <a:ext cx="53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300" u="none" cap="none" strike="noStrike">
              <a:solidFill>
                <a:srgbClr val="88888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132" y="6437402"/>
            <a:ext cx="2395727" cy="23767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/>
          <p:nvPr/>
        </p:nvSpPr>
        <p:spPr>
          <a:xfrm>
            <a:off x="763650" y="485075"/>
            <a:ext cx="10664700" cy="192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Raleway"/>
                <a:ea typeface="Raleway"/>
                <a:cs typeface="Raleway"/>
                <a:sym typeface="Raleway"/>
              </a:rPr>
              <a:t>Patent Risk Mitigation in OSS Migrating from 20 Years of Being Subsidized by the Founding/Funding Members of OIN to an Era of Shared Responsibility Among the Broader OSS Community</a:t>
            </a:r>
            <a:endParaRPr b="1" sz="2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Canonical Logo" id="153" name="Google Shape;15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3124200"/>
            <a:ext cx="850900" cy="638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19"/>
          <p:cNvCxnSpPr/>
          <p:nvPr/>
        </p:nvCxnSpPr>
        <p:spPr>
          <a:xfrm>
            <a:off x="4114800" y="2971800"/>
            <a:ext cx="3810000" cy="1500"/>
          </a:xfrm>
          <a:prstGeom prst="straightConnector1">
            <a:avLst/>
          </a:prstGeom>
          <a:noFill/>
          <a:ln cap="flat" cmpd="sng" w="57150">
            <a:solidFill>
              <a:srgbClr val="4A7D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tomtom-logo_tcm166-3340_tcm166-3340.png" id="155" name="Google Shape;15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3359150"/>
            <a:ext cx="1143000" cy="1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6">
            <a:alphaModFix/>
          </a:blip>
          <a:srcRect b="41959" l="0" r="0" t="36841"/>
          <a:stretch/>
        </p:blipFill>
        <p:spPr>
          <a:xfrm>
            <a:off x="7067550" y="2395537"/>
            <a:ext cx="1085850" cy="2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7">
            <a:alphaModFix/>
          </a:blip>
          <a:srcRect b="45709" l="0" r="27625" t="12711"/>
          <a:stretch/>
        </p:blipFill>
        <p:spPr>
          <a:xfrm>
            <a:off x="5951537" y="2386012"/>
            <a:ext cx="957262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8">
            <a:alphaModFix/>
          </a:blip>
          <a:srcRect b="34423" l="19945" r="21854" t="36898"/>
          <a:stretch/>
        </p:blipFill>
        <p:spPr>
          <a:xfrm>
            <a:off x="2732087" y="2344737"/>
            <a:ext cx="6762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57325" y="2344737"/>
            <a:ext cx="9906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10">
            <a:alphaModFix/>
          </a:blip>
          <a:srcRect b="0" l="0" r="65280" t="0"/>
          <a:stretch/>
        </p:blipFill>
        <p:spPr>
          <a:xfrm>
            <a:off x="4929187" y="2406650"/>
            <a:ext cx="8255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11">
            <a:alphaModFix/>
          </a:blip>
          <a:srcRect b="40067" l="0" r="0" t="40222"/>
          <a:stretch/>
        </p:blipFill>
        <p:spPr>
          <a:xfrm>
            <a:off x="8974137" y="2370137"/>
            <a:ext cx="1328737" cy="282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ipart  Description automatically generated" id="162" name="Google Shape;162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516312" y="2373312"/>
            <a:ext cx="1160461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  Description automatically generated" id="163" name="Google Shape;163;p19"/>
          <p:cNvPicPr preferRelativeResize="0"/>
          <p:nvPr/>
        </p:nvPicPr>
        <p:blipFill rotWithShape="1">
          <a:blip r:embed="rId13">
            <a:alphaModFix/>
          </a:blip>
          <a:srcRect b="14505" l="14993" r="14520" t="15891"/>
          <a:stretch/>
        </p:blipFill>
        <p:spPr>
          <a:xfrm>
            <a:off x="8310562" y="2282825"/>
            <a:ext cx="506413" cy="45720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4681500" y="3921000"/>
            <a:ext cx="2538600" cy="638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2608250" y="4882900"/>
            <a:ext cx="6786900" cy="1264800"/>
          </a:xfrm>
          <a:prstGeom prst="ellipse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Raleway"/>
                <a:ea typeface="Raleway"/>
                <a:cs typeface="Raleway"/>
                <a:sym typeface="Raleway"/>
              </a:rPr>
              <a:t>OIN’s OSS Licensee Community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Raleway"/>
                <a:ea typeface="Raleway"/>
                <a:cs typeface="Raleway"/>
                <a:sym typeface="Raleway"/>
              </a:rPr>
              <a:t>(Ratable Financial Support by Revenue)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220133" y="195890"/>
            <a:ext cx="66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E87722"/>
                </a:solidFill>
                <a:latin typeface="Raleway"/>
                <a:ea typeface="Raleway"/>
                <a:cs typeface="Raleway"/>
                <a:sym typeface="Raleway"/>
              </a:rPr>
              <a:t>THE PATENT NON-AGGRESSION COMMUNITY</a:t>
            </a:r>
            <a:endParaRPr b="0" i="0" sz="1800" u="none" cap="none" strike="noStrike">
              <a:solidFill>
                <a:srgbClr val="E877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/>
        </p:nvSpPr>
        <p:spPr>
          <a:xfrm>
            <a:off x="11576000" y="6321250"/>
            <a:ext cx="53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300" u="none" cap="none" strike="noStrike">
              <a:solidFill>
                <a:srgbClr val="88888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132" y="6437402"/>
            <a:ext cx="2395727" cy="23767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/>
          <p:nvPr/>
        </p:nvSpPr>
        <p:spPr>
          <a:xfrm>
            <a:off x="64825" y="235231"/>
            <a:ext cx="11499900" cy="447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87722"/>
                </a:solidFill>
                <a:latin typeface="Raleway"/>
                <a:ea typeface="Raleway"/>
                <a:cs typeface="Raleway"/>
                <a:sym typeface="Raleway"/>
              </a:rPr>
              <a:t>THE PATENT NON-AGGRESSION COMMUNITY</a:t>
            </a:r>
            <a:endParaRPr sz="1800">
              <a:solidFill>
                <a:srgbClr val="E877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E877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Raleway"/>
                <a:ea typeface="Raleway"/>
                <a:cs typeface="Raleway"/>
                <a:sym typeface="Raleway"/>
              </a:rPr>
              <a:t>OIN 2.0 Licensing Program - Key Elements</a:t>
            </a:r>
            <a:endParaRPr b="1" sz="2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latin typeface="Raleway"/>
              <a:ea typeface="Raleway"/>
              <a:cs typeface="Raleway"/>
              <a:sym typeface="Raleway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aleway"/>
              <a:buChar char="●"/>
            </a:pPr>
            <a:r>
              <a:rPr b="1" lang="en-US" sz="2500">
                <a:latin typeface="Raleway"/>
                <a:ea typeface="Raleway"/>
                <a:cs typeface="Raleway"/>
                <a:sym typeface="Raleway"/>
              </a:rPr>
              <a:t>Unrivaled Inclusivity so that Nominations in OSS AI Can Transform Patent Threat/Vulnerability into Insulation from AI Patent Risk</a:t>
            </a:r>
            <a:endParaRPr b="1" sz="25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Raleway"/>
              <a:ea typeface="Raleway"/>
              <a:cs typeface="Raleway"/>
              <a:sym typeface="Raleway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aleway"/>
              <a:buChar char="●"/>
            </a:pPr>
            <a:r>
              <a:rPr b="1" lang="en-US" sz="2500">
                <a:latin typeface="Raleway"/>
                <a:ea typeface="Raleway"/>
                <a:cs typeface="Raleway"/>
                <a:sym typeface="Raleway"/>
              </a:rPr>
              <a:t>Introduction of New Tools to Identify Potential Threat/Vulnerability Based on OSS AI Adoption/Use</a:t>
            </a:r>
            <a:endParaRPr b="1" sz="2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633250" y="3466150"/>
            <a:ext cx="1064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/>
        </p:nvSpPr>
        <p:spPr>
          <a:xfrm>
            <a:off x="67725" y="549525"/>
            <a:ext cx="1194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5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OIN</a:t>
            </a:r>
            <a:r>
              <a:rPr b="1" lang="en-US" sz="25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 - Community Values and Norms that Support Collaboration/Co-opetition</a:t>
            </a:r>
            <a:endParaRPr b="1" sz="25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5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CALL to ACTION </a:t>
            </a: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Join OIN 2.0 &amp; Nominate Packages for License Protection</a:t>
            </a:r>
            <a:endParaRPr b="1"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●"/>
            </a:pPr>
            <a:r>
              <a:rPr b="1" lang="en-US" sz="25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Existing OIN 1.0 Licensees </a:t>
            </a: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Please Become OIN 2.0 Signatories and Commit to OIN’s Self Sustainability and Permanent Presence as the Most Important Means of Ensuring Patent Risk Mitigation in OSS</a:t>
            </a:r>
            <a:endParaRPr b="1"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502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&amp;</a:t>
            </a:r>
            <a:endParaRPr b="1"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●"/>
            </a:pPr>
            <a:r>
              <a:rPr b="1" lang="en-US" sz="25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Prospective OIN Licensees</a:t>
            </a:r>
            <a:r>
              <a:rPr b="1" lang="en-US" sz="2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After 20 Years, Please Now Evidence Your Commitment to Patent Risk Mitigation in OSS by Becoming a OIN 2.0 Licensee and Share the Responsibilities Associated with OSS Community Participation</a:t>
            </a:r>
            <a:endParaRPr b="1" sz="2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11576000" y="6321250"/>
            <a:ext cx="53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300" u="none" cap="none" strike="noStrike">
              <a:solidFill>
                <a:srgbClr val="88888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1" name="Google Shape;18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132" y="6437402"/>
            <a:ext cx="2395727" cy="23767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220133" y="195890"/>
            <a:ext cx="66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800" u="none" cap="none" strike="noStrike">
                <a:solidFill>
                  <a:srgbClr val="E87722"/>
                </a:solidFill>
                <a:latin typeface="Raleway"/>
                <a:ea typeface="Raleway"/>
                <a:cs typeface="Raleway"/>
                <a:sym typeface="Raleway"/>
              </a:rPr>
              <a:t>THE PATENT NON-AGGRESSION COMMUNITY</a:t>
            </a:r>
            <a:endParaRPr b="0" i="0" sz="1800" u="none" cap="none" strike="noStrike">
              <a:solidFill>
                <a:srgbClr val="E877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21"/>
          <p:cNvSpPr/>
          <p:nvPr/>
        </p:nvSpPr>
        <p:spPr>
          <a:xfrm>
            <a:off x="610225" y="5312400"/>
            <a:ext cx="10545300" cy="9327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OSS Provides Access to a Wholly Unique Source of Innovation!  As a Beneficiary of OSS Please Recognize that with this </a:t>
            </a:r>
            <a:r>
              <a:rPr b="1" lang="en-US" sz="20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Opportunity </a:t>
            </a:r>
            <a:r>
              <a:rPr b="1" lang="en-US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Comes </a:t>
            </a:r>
            <a:r>
              <a:rPr b="1" lang="en-US" sz="20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Obligation</a:t>
            </a:r>
            <a:r>
              <a:rPr b="1" lang="en-US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to Adopt a Set of Community Norms/Values of Which OIN Participation is Central!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0" y="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  <a:highlight>
                  <a:srgbClr val="FFFFFF"/>
                </a:highlight>
              </a:rPr>
              <a:t>2025CO00634</a:t>
            </a:r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152400" y="152400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33333"/>
                </a:solidFill>
                <a:highlight>
                  <a:srgbClr val="FFFFFF"/>
                </a:highlight>
              </a:rPr>
              <a:t>2025CO00634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