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Luckiest Guy" panose="02000506000000020004"/>
      <p:regular r:id="rId11"/>
    </p:embeddedFont>
    <p:embeddedFont>
      <p:font typeface="Vintii" panose="02000500000000000000"/>
      <p:regular r:id="rId12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 autoAdjust="0"/>
    <p:restoredTop sz="94618" autoAdjust="0"/>
  </p:normalViewPr>
  <p:slideViewPr>
    <p:cSldViewPr>
      <p:cViewPr varScale="1">
        <p:scale>
          <a:sx n="69" d="100"/>
          <a:sy n="69" d="100"/>
        </p:scale>
        <p:origin x="824" y="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08E91-AEE4-5F42-98B8-506387B679FD}" type="datetimeFigureOut">
              <a:rPr lang="en-US" smtClean="0"/>
              <a:t>3/22/26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7B135-DF43-A847-BBEF-4AF3E6AED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4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https://</a:t>
            </a:r>
            <a:r>
              <a:rPr lang="en-US" dirty="0" err="1"/>
              <a:t>network.nvidia.com</a:t>
            </a:r>
            <a:r>
              <a:rPr lang="en-US" dirty="0"/>
              <a:t>/pdf/whitepapers/WP_Why_Compromise_10_26_06.pdf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7B135-DF43-A847-BBEF-4AF3E6AED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0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www.linkedin.com</a:t>
            </a:r>
            <a:r>
              <a:rPr lang="en-US" dirty="0"/>
              <a:t>/pulse/looming-fiber-shortage-2026-james-j-dimmer-iii-ki5ze/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www.benton.org</a:t>
            </a:r>
            <a:r>
              <a:rPr lang="en-US" dirty="0"/>
              <a:t>/headlines/here’s-how-big-fiber-shortage-really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7B135-DF43-A847-BBEF-4AF3E6AED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1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nvlpubs.nist.gov</a:t>
            </a:r>
            <a:r>
              <a:rPr lang="en-US" dirty="0"/>
              <a:t>/</a:t>
            </a:r>
            <a:r>
              <a:rPr lang="en-US" dirty="0" err="1"/>
              <a:t>nistpubs</a:t>
            </a:r>
            <a:r>
              <a:rPr lang="en-US" dirty="0"/>
              <a:t>/</a:t>
            </a:r>
            <a:r>
              <a:rPr lang="en-US" dirty="0" err="1"/>
              <a:t>ir</a:t>
            </a:r>
            <a:r>
              <a:rPr lang="en-US" dirty="0"/>
              <a:t>/2024/NIST.IR.8547.ipd.pdf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7B135-DF43-A847-BBEF-4AF3E6AED2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87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Link: https://</a:t>
            </a:r>
            <a:r>
              <a:rPr lang="en-US" dirty="0" err="1"/>
              <a:t>linktr.ee</a:t>
            </a:r>
            <a:r>
              <a:rPr lang="en-US" dirty="0"/>
              <a:t>/</a:t>
            </a:r>
            <a:r>
              <a:rPr lang="en-US" dirty="0" err="1"/>
              <a:t>britheengineer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7B135-DF43-A847-BBEF-4AF3E6AED2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2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hyperlink" Target="https://linktr.ee/britheengine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27887" y="6349334"/>
            <a:ext cx="20384198" cy="11568032"/>
          </a:xfrm>
          <a:custGeom>
            <a:avLst/>
            <a:gdLst/>
            <a:ahLst/>
            <a:cxnLst/>
            <a:rect l="l" t="t" r="r" b="b"/>
            <a:pathLst>
              <a:path w="20384198" h="11568032">
                <a:moveTo>
                  <a:pt x="0" y="0"/>
                </a:moveTo>
                <a:lnTo>
                  <a:pt x="20384198" y="0"/>
                </a:lnTo>
                <a:lnTo>
                  <a:pt x="20384198" y="11568032"/>
                </a:lnTo>
                <a:lnTo>
                  <a:pt x="0" y="11568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70730" y="6349334"/>
            <a:ext cx="10434620" cy="7225974"/>
          </a:xfrm>
          <a:custGeom>
            <a:avLst/>
            <a:gdLst/>
            <a:ahLst/>
            <a:cxnLst/>
            <a:rect l="l" t="t" r="r" b="b"/>
            <a:pathLst>
              <a:path w="10434620" h="7225974">
                <a:moveTo>
                  <a:pt x="0" y="0"/>
                </a:moveTo>
                <a:lnTo>
                  <a:pt x="10434620" y="0"/>
                </a:lnTo>
                <a:lnTo>
                  <a:pt x="10434620" y="7225974"/>
                </a:lnTo>
                <a:lnTo>
                  <a:pt x="0" y="7225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88977" y="-1068765"/>
            <a:ext cx="9231444" cy="4461864"/>
          </a:xfrm>
          <a:custGeom>
            <a:avLst/>
            <a:gdLst/>
            <a:ahLst/>
            <a:cxnLst/>
            <a:rect l="l" t="t" r="r" b="b"/>
            <a:pathLst>
              <a:path w="9231444" h="4461864">
                <a:moveTo>
                  <a:pt x="0" y="0"/>
                </a:moveTo>
                <a:lnTo>
                  <a:pt x="9231444" y="0"/>
                </a:lnTo>
                <a:lnTo>
                  <a:pt x="9231444" y="4461865"/>
                </a:lnTo>
                <a:lnTo>
                  <a:pt x="0" y="4461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2155941" y="3640701"/>
            <a:ext cx="10844410" cy="5083317"/>
          </a:xfrm>
          <a:custGeom>
            <a:avLst/>
            <a:gdLst/>
            <a:ahLst/>
            <a:cxnLst/>
            <a:rect l="l" t="t" r="r" b="b"/>
            <a:pathLst>
              <a:path w="10844410" h="5083317">
                <a:moveTo>
                  <a:pt x="10844410" y="0"/>
                </a:moveTo>
                <a:lnTo>
                  <a:pt x="0" y="0"/>
                </a:lnTo>
                <a:lnTo>
                  <a:pt x="0" y="5083317"/>
                </a:lnTo>
                <a:lnTo>
                  <a:pt x="10844410" y="5083317"/>
                </a:lnTo>
                <a:lnTo>
                  <a:pt x="1084441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166901" y="2011164"/>
            <a:ext cx="1309239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899"/>
              </a:lnSpc>
            </a:pPr>
            <a:r>
              <a:rPr lang="en-US" sz="5899" dirty="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How infrastructure engineers unlock true enterprise Value</a:t>
            </a:r>
          </a:p>
          <a:p>
            <a:pPr algn="r">
              <a:lnSpc>
                <a:spcPts val="1401"/>
              </a:lnSpc>
            </a:pPr>
            <a:r>
              <a:rPr lang="en-US" sz="1401" dirty="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83119" y="5038725"/>
            <a:ext cx="14376181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Presented by Briana Faulk</a:t>
            </a:r>
            <a:r>
              <a:rPr lang="en-US" sz="5600">
                <a:solidFill>
                  <a:srgbClr val="D42C00"/>
                </a:solidFill>
                <a:latin typeface="Vintii"/>
                <a:ea typeface="Vintii"/>
                <a:cs typeface="Vintii"/>
                <a:sym typeface="Vintii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81716" y="1028700"/>
            <a:ext cx="13506284" cy="7635095"/>
            <a:chOff x="0" y="0"/>
            <a:chExt cx="3557211" cy="2010889"/>
          </a:xfrm>
        </p:grpSpPr>
        <p:sp>
          <p:nvSpPr>
            <p:cNvPr id="3" name="Freeform 3"/>
            <p:cNvSpPr/>
            <p:nvPr/>
          </p:nvSpPr>
          <p:spPr>
            <a:xfrm>
              <a:off x="1980" y="0"/>
              <a:ext cx="3553251" cy="2010889"/>
            </a:xfrm>
            <a:custGeom>
              <a:avLst/>
              <a:gdLst/>
              <a:ahLst/>
              <a:cxnLst/>
              <a:rect l="l" t="t" r="r" b="b"/>
              <a:pathLst>
                <a:path w="3553251" h="2010889">
                  <a:moveTo>
                    <a:pt x="221856" y="0"/>
                  </a:moveTo>
                  <a:lnTo>
                    <a:pt x="3331395" y="0"/>
                  </a:lnTo>
                  <a:cubicBezTo>
                    <a:pt x="3343113" y="0"/>
                    <a:pt x="3352927" y="8873"/>
                    <a:pt x="3354105" y="20531"/>
                  </a:cubicBezTo>
                  <a:lnTo>
                    <a:pt x="3553156" y="1990358"/>
                  </a:lnTo>
                  <a:cubicBezTo>
                    <a:pt x="3553686" y="1995606"/>
                    <a:pt x="3551971" y="2000832"/>
                    <a:pt x="3548434" y="2004744"/>
                  </a:cubicBezTo>
                  <a:cubicBezTo>
                    <a:pt x="3544897" y="2008657"/>
                    <a:pt x="3539869" y="2010889"/>
                    <a:pt x="3534595" y="2010889"/>
                  </a:cubicBezTo>
                  <a:lnTo>
                    <a:pt x="18656" y="2010889"/>
                  </a:lnTo>
                  <a:cubicBezTo>
                    <a:pt x="13381" y="2010889"/>
                    <a:pt x="8354" y="2008657"/>
                    <a:pt x="4817" y="2004744"/>
                  </a:cubicBezTo>
                  <a:cubicBezTo>
                    <a:pt x="1280" y="2000832"/>
                    <a:pt x="-436" y="1995606"/>
                    <a:pt x="95" y="1990358"/>
                  </a:cubicBezTo>
                  <a:lnTo>
                    <a:pt x="199145" y="20531"/>
                  </a:lnTo>
                  <a:cubicBezTo>
                    <a:pt x="200323" y="8873"/>
                    <a:pt x="210138" y="0"/>
                    <a:pt x="221856" y="0"/>
                  </a:cubicBezTo>
                  <a:close/>
                </a:path>
              </a:pathLst>
            </a:custGeom>
            <a:solidFill>
              <a:srgbClr val="FEE7C6"/>
            </a:solidFill>
            <a:ln w="38100" cap="rnd">
              <a:solidFill>
                <a:srgbClr val="D42C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47625"/>
              <a:ext cx="3303211" cy="2058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5606860" y="7987430"/>
            <a:ext cx="24156669" cy="13708910"/>
          </a:xfrm>
          <a:custGeom>
            <a:avLst/>
            <a:gdLst/>
            <a:ahLst/>
            <a:cxnLst/>
            <a:rect l="l" t="t" r="r" b="b"/>
            <a:pathLst>
              <a:path w="24156669" h="13708910">
                <a:moveTo>
                  <a:pt x="0" y="0"/>
                </a:moveTo>
                <a:lnTo>
                  <a:pt x="24156669" y="0"/>
                </a:lnTo>
                <a:lnTo>
                  <a:pt x="24156669" y="13708909"/>
                </a:lnTo>
                <a:lnTo>
                  <a:pt x="0" y="13708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55000"/>
          </a:blip>
          <a:srcRect l="8468" t="23703" r="8468"/>
          <a:stretch>
            <a:fillRect/>
          </a:stretch>
        </p:blipFill>
        <p:spPr>
          <a:xfrm>
            <a:off x="6218509" y="1631139"/>
            <a:ext cx="10878318" cy="5620554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flipH="1">
            <a:off x="-6924645" y="3851083"/>
            <a:ext cx="14859332" cy="6965312"/>
          </a:xfrm>
          <a:custGeom>
            <a:avLst/>
            <a:gdLst/>
            <a:ahLst/>
            <a:cxnLst/>
            <a:rect l="l" t="t" r="r" b="b"/>
            <a:pathLst>
              <a:path w="14859332" h="6965312">
                <a:moveTo>
                  <a:pt x="14859331" y="0"/>
                </a:moveTo>
                <a:lnTo>
                  <a:pt x="0" y="0"/>
                </a:lnTo>
                <a:lnTo>
                  <a:pt x="0" y="6965312"/>
                </a:lnTo>
                <a:lnTo>
                  <a:pt x="14859331" y="6965312"/>
                </a:lnTo>
                <a:lnTo>
                  <a:pt x="1485933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924645" y="-1218724"/>
            <a:ext cx="11259084" cy="5441891"/>
          </a:xfrm>
          <a:custGeom>
            <a:avLst/>
            <a:gdLst/>
            <a:ahLst/>
            <a:cxnLst/>
            <a:rect l="l" t="t" r="r" b="b"/>
            <a:pathLst>
              <a:path w="11259084" h="5441891">
                <a:moveTo>
                  <a:pt x="0" y="0"/>
                </a:moveTo>
                <a:lnTo>
                  <a:pt x="11259084" y="0"/>
                </a:lnTo>
                <a:lnTo>
                  <a:pt x="11259084" y="5441891"/>
                </a:lnTo>
                <a:lnTo>
                  <a:pt x="0" y="54418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06860" y="7987430"/>
            <a:ext cx="24156669" cy="13708910"/>
          </a:xfrm>
          <a:custGeom>
            <a:avLst/>
            <a:gdLst/>
            <a:ahLst/>
            <a:cxnLst/>
            <a:rect l="l" t="t" r="r" b="b"/>
            <a:pathLst>
              <a:path w="24156669" h="13708910">
                <a:moveTo>
                  <a:pt x="0" y="0"/>
                </a:moveTo>
                <a:lnTo>
                  <a:pt x="24156669" y="0"/>
                </a:lnTo>
                <a:lnTo>
                  <a:pt x="24156669" y="13708909"/>
                </a:lnTo>
                <a:lnTo>
                  <a:pt x="0" y="13708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922871" y="-368959"/>
            <a:ext cx="14264933" cy="4220043"/>
          </a:xfrm>
          <a:custGeom>
            <a:avLst/>
            <a:gdLst/>
            <a:ahLst/>
            <a:cxnLst/>
            <a:rect l="l" t="t" r="r" b="b"/>
            <a:pathLst>
              <a:path w="14264933" h="4220043">
                <a:moveTo>
                  <a:pt x="0" y="0"/>
                </a:moveTo>
                <a:lnTo>
                  <a:pt x="14264933" y="0"/>
                </a:lnTo>
                <a:lnTo>
                  <a:pt x="14264933" y="4220042"/>
                </a:lnTo>
                <a:lnTo>
                  <a:pt x="0" y="4220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6924645" y="3851083"/>
            <a:ext cx="14859332" cy="6965312"/>
          </a:xfrm>
          <a:custGeom>
            <a:avLst/>
            <a:gdLst/>
            <a:ahLst/>
            <a:cxnLst/>
            <a:rect l="l" t="t" r="r" b="b"/>
            <a:pathLst>
              <a:path w="14859332" h="6965312">
                <a:moveTo>
                  <a:pt x="14859331" y="0"/>
                </a:moveTo>
                <a:lnTo>
                  <a:pt x="0" y="0"/>
                </a:lnTo>
                <a:lnTo>
                  <a:pt x="0" y="6965312"/>
                </a:lnTo>
                <a:lnTo>
                  <a:pt x="14859331" y="6965312"/>
                </a:lnTo>
                <a:lnTo>
                  <a:pt x="1485933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924645" y="-1218724"/>
            <a:ext cx="11259084" cy="5441891"/>
          </a:xfrm>
          <a:custGeom>
            <a:avLst/>
            <a:gdLst/>
            <a:ahLst/>
            <a:cxnLst/>
            <a:rect l="l" t="t" r="r" b="b"/>
            <a:pathLst>
              <a:path w="11259084" h="5441891">
                <a:moveTo>
                  <a:pt x="0" y="0"/>
                </a:moveTo>
                <a:lnTo>
                  <a:pt x="11259084" y="0"/>
                </a:lnTo>
                <a:lnTo>
                  <a:pt x="11259084" y="5441891"/>
                </a:lnTo>
                <a:lnTo>
                  <a:pt x="0" y="5441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532562" y="3081731"/>
            <a:ext cx="4569507" cy="1947752"/>
          </a:xfrm>
          <a:custGeom>
            <a:avLst/>
            <a:gdLst/>
            <a:ahLst/>
            <a:cxnLst/>
            <a:rect l="l" t="t" r="r" b="b"/>
            <a:pathLst>
              <a:path w="4569507" h="1947752">
                <a:moveTo>
                  <a:pt x="4569507" y="0"/>
                </a:moveTo>
                <a:lnTo>
                  <a:pt x="0" y="0"/>
                </a:lnTo>
                <a:lnTo>
                  <a:pt x="0" y="1947752"/>
                </a:lnTo>
                <a:lnTo>
                  <a:pt x="4569507" y="1947752"/>
                </a:lnTo>
                <a:lnTo>
                  <a:pt x="456950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76957" y="340398"/>
            <a:ext cx="4144963" cy="1914219"/>
          </a:xfrm>
          <a:custGeom>
            <a:avLst/>
            <a:gdLst/>
            <a:ahLst/>
            <a:cxnLst/>
            <a:rect l="l" t="t" r="r" b="b"/>
            <a:pathLst>
              <a:path w="4144963" h="1914219">
                <a:moveTo>
                  <a:pt x="0" y="0"/>
                </a:moveTo>
                <a:lnTo>
                  <a:pt x="4144963" y="0"/>
                </a:lnTo>
                <a:lnTo>
                  <a:pt x="4144963" y="1914219"/>
                </a:lnTo>
                <a:lnTo>
                  <a:pt x="0" y="191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934686" y="2426067"/>
            <a:ext cx="8395704" cy="12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600"/>
              </a:lnSpc>
            </a:pPr>
            <a:r>
              <a:rPr lang="en-US" sz="9600" dirty="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Agenda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87794" y="3962783"/>
            <a:ext cx="7289163" cy="369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Past infrastructure innovation 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Current network infrastructure challenges 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Current Cybersecurity infrastructure challenges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4122" y="951194"/>
            <a:ext cx="16230600" cy="7635095"/>
            <a:chOff x="0" y="0"/>
            <a:chExt cx="4274726" cy="2010889"/>
          </a:xfrm>
        </p:grpSpPr>
        <p:sp>
          <p:nvSpPr>
            <p:cNvPr id="3" name="Freeform 3"/>
            <p:cNvSpPr/>
            <p:nvPr/>
          </p:nvSpPr>
          <p:spPr>
            <a:xfrm>
              <a:off x="1648" y="0"/>
              <a:ext cx="4271431" cy="2010889"/>
            </a:xfrm>
            <a:custGeom>
              <a:avLst/>
              <a:gdLst/>
              <a:ahLst/>
              <a:cxnLst/>
              <a:rect l="l" t="t" r="r" b="b"/>
              <a:pathLst>
                <a:path w="4271431" h="2010889">
                  <a:moveTo>
                    <a:pt x="218724" y="0"/>
                  </a:moveTo>
                  <a:lnTo>
                    <a:pt x="4052706" y="0"/>
                  </a:lnTo>
                  <a:cubicBezTo>
                    <a:pt x="4062457" y="0"/>
                    <a:pt x="4070624" y="7383"/>
                    <a:pt x="4071604" y="17085"/>
                  </a:cubicBezTo>
                  <a:lnTo>
                    <a:pt x="4271352" y="1993804"/>
                  </a:lnTo>
                  <a:cubicBezTo>
                    <a:pt x="4271793" y="1998171"/>
                    <a:pt x="4270365" y="2002520"/>
                    <a:pt x="4267422" y="2005776"/>
                  </a:cubicBezTo>
                  <a:cubicBezTo>
                    <a:pt x="4264479" y="2009032"/>
                    <a:pt x="4260295" y="2010889"/>
                    <a:pt x="4255906" y="2010889"/>
                  </a:cubicBezTo>
                  <a:lnTo>
                    <a:pt x="15524" y="2010889"/>
                  </a:lnTo>
                  <a:cubicBezTo>
                    <a:pt x="11135" y="2010889"/>
                    <a:pt x="6951" y="2009032"/>
                    <a:pt x="4008" y="2005776"/>
                  </a:cubicBezTo>
                  <a:cubicBezTo>
                    <a:pt x="1065" y="2002520"/>
                    <a:pt x="-363" y="1998171"/>
                    <a:pt x="78" y="1993804"/>
                  </a:cubicBezTo>
                  <a:lnTo>
                    <a:pt x="199826" y="17085"/>
                  </a:lnTo>
                  <a:cubicBezTo>
                    <a:pt x="200806" y="7383"/>
                    <a:pt x="208973" y="0"/>
                    <a:pt x="218724" y="0"/>
                  </a:cubicBezTo>
                  <a:close/>
                </a:path>
              </a:pathLst>
            </a:custGeom>
            <a:solidFill>
              <a:srgbClr val="FEE7C6"/>
            </a:solidFill>
            <a:ln w="38100" cap="rnd">
              <a:solidFill>
                <a:srgbClr val="D42C00"/>
              </a:solidFill>
              <a:prstDash val="lg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47625"/>
              <a:ext cx="4020726" cy="2058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5606860" y="7987430"/>
            <a:ext cx="24156669" cy="13708910"/>
          </a:xfrm>
          <a:custGeom>
            <a:avLst/>
            <a:gdLst/>
            <a:ahLst/>
            <a:cxnLst/>
            <a:rect l="l" t="t" r="r" b="b"/>
            <a:pathLst>
              <a:path w="24156669" h="13708910">
                <a:moveTo>
                  <a:pt x="0" y="0"/>
                </a:moveTo>
                <a:lnTo>
                  <a:pt x="24156669" y="0"/>
                </a:lnTo>
                <a:lnTo>
                  <a:pt x="24156669" y="13708909"/>
                </a:lnTo>
                <a:lnTo>
                  <a:pt x="0" y="137089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922871" y="-368959"/>
            <a:ext cx="14264933" cy="4220043"/>
          </a:xfrm>
          <a:custGeom>
            <a:avLst/>
            <a:gdLst/>
            <a:ahLst/>
            <a:cxnLst/>
            <a:rect l="l" t="t" r="r" b="b"/>
            <a:pathLst>
              <a:path w="14264933" h="4220043">
                <a:moveTo>
                  <a:pt x="0" y="0"/>
                </a:moveTo>
                <a:lnTo>
                  <a:pt x="14264933" y="0"/>
                </a:lnTo>
                <a:lnTo>
                  <a:pt x="14264933" y="4220042"/>
                </a:lnTo>
                <a:lnTo>
                  <a:pt x="0" y="4220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6924645" y="-1218724"/>
            <a:ext cx="11259084" cy="5441891"/>
          </a:xfrm>
          <a:custGeom>
            <a:avLst/>
            <a:gdLst/>
            <a:ahLst/>
            <a:cxnLst/>
            <a:rect l="l" t="t" r="r" b="b"/>
            <a:pathLst>
              <a:path w="11259084" h="5441891">
                <a:moveTo>
                  <a:pt x="0" y="0"/>
                </a:moveTo>
                <a:lnTo>
                  <a:pt x="11259084" y="0"/>
                </a:lnTo>
                <a:lnTo>
                  <a:pt x="11259084" y="5441891"/>
                </a:lnTo>
                <a:lnTo>
                  <a:pt x="0" y="5441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911013" y="3160077"/>
            <a:ext cx="12866441" cy="390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The Breakthrough: RDMA’s[Remote Direct Memory Access] current success in AI and supercomputing clusters is built on the technical groundwork of U-Net, developed by Thorsten von Eicken.</a:t>
            </a:r>
          </a:p>
          <a:p>
            <a:pPr algn="ctr">
              <a:lnSpc>
                <a:spcPts val="4479"/>
              </a:lnSpc>
            </a:pPr>
            <a:endParaRPr lang="en-US" sz="3199">
              <a:solidFill>
                <a:srgbClr val="000000"/>
              </a:solidFill>
              <a:latin typeface="Vintii"/>
              <a:ea typeface="Vintii"/>
              <a:cs typeface="Vintii"/>
              <a:sym typeface="Vintii"/>
            </a:endParaRPr>
          </a:p>
          <a:p>
            <a:pPr marL="690877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From Theory to Scale: This evolution bridged the gap between theoretical high-performance networking and the massive, scalable cloud infrastructure used by enterprises in 2026.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1955B-D89A-B68C-DC9C-E43565CE5042}"/>
              </a:ext>
            </a:extLst>
          </p:cNvPr>
          <p:cNvSpPr txBox="1"/>
          <p:nvPr/>
        </p:nvSpPr>
        <p:spPr>
          <a:xfrm>
            <a:off x="3246777" y="1217329"/>
            <a:ext cx="12194912" cy="1234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</a:pPr>
            <a:r>
              <a:rPr lang="en-US" sz="6600" b="1" dirty="0"/>
              <a:t>How U-Net Changed Everything</a:t>
            </a:r>
            <a:endParaRPr lang="en-US" sz="6600" b="1" dirty="0">
              <a:solidFill>
                <a:srgbClr val="000000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73259"/>
            <a:ext cx="5430053" cy="5292672"/>
          </a:xfrm>
          <a:custGeom>
            <a:avLst/>
            <a:gdLst/>
            <a:ahLst/>
            <a:cxnLst/>
            <a:rect l="l" t="t" r="r" b="b"/>
            <a:pathLst>
              <a:path w="5430053" h="5292672">
                <a:moveTo>
                  <a:pt x="0" y="0"/>
                </a:moveTo>
                <a:lnTo>
                  <a:pt x="5430053" y="0"/>
                </a:lnTo>
                <a:lnTo>
                  <a:pt x="5430053" y="5292672"/>
                </a:lnTo>
                <a:lnTo>
                  <a:pt x="0" y="5292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57947" y="6519595"/>
            <a:ext cx="1434911" cy="3670518"/>
          </a:xfrm>
          <a:custGeom>
            <a:avLst/>
            <a:gdLst/>
            <a:ahLst/>
            <a:cxnLst/>
            <a:rect l="l" t="t" r="r" b="b"/>
            <a:pathLst>
              <a:path w="1434911" h="3670518">
                <a:moveTo>
                  <a:pt x="0" y="0"/>
                </a:moveTo>
                <a:lnTo>
                  <a:pt x="1434911" y="0"/>
                </a:lnTo>
                <a:lnTo>
                  <a:pt x="1434911" y="3670518"/>
                </a:lnTo>
                <a:lnTo>
                  <a:pt x="0" y="3670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304259" y="5087686"/>
            <a:ext cx="3710072" cy="5534994"/>
          </a:xfrm>
          <a:custGeom>
            <a:avLst/>
            <a:gdLst/>
            <a:ahLst/>
            <a:cxnLst/>
            <a:rect l="l" t="t" r="r" b="b"/>
            <a:pathLst>
              <a:path w="3710072" h="5534994">
                <a:moveTo>
                  <a:pt x="0" y="0"/>
                </a:moveTo>
                <a:lnTo>
                  <a:pt x="3710073" y="0"/>
                </a:lnTo>
                <a:lnTo>
                  <a:pt x="3710073" y="5534995"/>
                </a:lnTo>
                <a:lnTo>
                  <a:pt x="0" y="55349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2347" y="5087686"/>
            <a:ext cx="2831677" cy="5534994"/>
          </a:xfrm>
          <a:custGeom>
            <a:avLst/>
            <a:gdLst/>
            <a:ahLst/>
            <a:cxnLst/>
            <a:rect l="l" t="t" r="r" b="b"/>
            <a:pathLst>
              <a:path w="2831677" h="5534994">
                <a:moveTo>
                  <a:pt x="0" y="0"/>
                </a:moveTo>
                <a:lnTo>
                  <a:pt x="2831677" y="0"/>
                </a:lnTo>
                <a:lnTo>
                  <a:pt x="2831677" y="5534995"/>
                </a:lnTo>
                <a:lnTo>
                  <a:pt x="0" y="55349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857947" y="3494750"/>
            <a:ext cx="5430053" cy="5292672"/>
          </a:xfrm>
          <a:custGeom>
            <a:avLst/>
            <a:gdLst/>
            <a:ahLst/>
            <a:cxnLst/>
            <a:rect l="l" t="t" r="r" b="b"/>
            <a:pathLst>
              <a:path w="5430053" h="5292672">
                <a:moveTo>
                  <a:pt x="5430053" y="0"/>
                </a:moveTo>
                <a:lnTo>
                  <a:pt x="0" y="0"/>
                </a:lnTo>
                <a:lnTo>
                  <a:pt x="0" y="5292672"/>
                </a:lnTo>
                <a:lnTo>
                  <a:pt x="5430053" y="5292672"/>
                </a:lnTo>
                <a:lnTo>
                  <a:pt x="5430053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163962" y="2954890"/>
            <a:ext cx="12409011" cy="6372392"/>
          </a:xfrm>
          <a:custGeom>
            <a:avLst/>
            <a:gdLst/>
            <a:ahLst/>
            <a:cxnLst/>
            <a:rect l="l" t="t" r="r" b="b"/>
            <a:pathLst>
              <a:path w="12409011" h="6372392">
                <a:moveTo>
                  <a:pt x="0" y="0"/>
                </a:moveTo>
                <a:lnTo>
                  <a:pt x="12409011" y="0"/>
                </a:lnTo>
                <a:lnTo>
                  <a:pt x="12409011" y="6372392"/>
                </a:lnTo>
                <a:lnTo>
                  <a:pt x="0" y="6372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606860" y="7987430"/>
            <a:ext cx="24156669" cy="13708910"/>
          </a:xfrm>
          <a:custGeom>
            <a:avLst/>
            <a:gdLst/>
            <a:ahLst/>
            <a:cxnLst/>
            <a:rect l="l" t="t" r="r" b="b"/>
            <a:pathLst>
              <a:path w="24156669" h="13708910">
                <a:moveTo>
                  <a:pt x="0" y="0"/>
                </a:moveTo>
                <a:lnTo>
                  <a:pt x="24156669" y="0"/>
                </a:lnTo>
                <a:lnTo>
                  <a:pt x="24156669" y="13708909"/>
                </a:lnTo>
                <a:lnTo>
                  <a:pt x="0" y="1370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922871" y="-368959"/>
            <a:ext cx="14264933" cy="4220043"/>
          </a:xfrm>
          <a:custGeom>
            <a:avLst/>
            <a:gdLst/>
            <a:ahLst/>
            <a:cxnLst/>
            <a:rect l="l" t="t" r="r" b="b"/>
            <a:pathLst>
              <a:path w="14264933" h="4220043">
                <a:moveTo>
                  <a:pt x="0" y="0"/>
                </a:moveTo>
                <a:lnTo>
                  <a:pt x="14264933" y="0"/>
                </a:lnTo>
                <a:lnTo>
                  <a:pt x="14264933" y="4220042"/>
                </a:lnTo>
                <a:lnTo>
                  <a:pt x="0" y="42200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924645" y="-1218724"/>
            <a:ext cx="11259084" cy="5441891"/>
          </a:xfrm>
          <a:custGeom>
            <a:avLst/>
            <a:gdLst/>
            <a:ahLst/>
            <a:cxnLst/>
            <a:rect l="l" t="t" r="r" b="b"/>
            <a:pathLst>
              <a:path w="11259084" h="5441891">
                <a:moveTo>
                  <a:pt x="0" y="0"/>
                </a:moveTo>
                <a:lnTo>
                  <a:pt x="11259084" y="0"/>
                </a:lnTo>
                <a:lnTo>
                  <a:pt x="11259084" y="5441891"/>
                </a:lnTo>
                <a:lnTo>
                  <a:pt x="0" y="5441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59761" y="1205030"/>
            <a:ext cx="14768477" cy="1273610"/>
            <a:chOff x="0" y="0"/>
            <a:chExt cx="3038781" cy="2620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38781" cy="262060"/>
            </a:xfrm>
            <a:custGeom>
              <a:avLst/>
              <a:gdLst/>
              <a:ahLst/>
              <a:cxnLst/>
              <a:rect l="l" t="t" r="r" b="b"/>
              <a:pathLst>
                <a:path w="3038781" h="262060">
                  <a:moveTo>
                    <a:pt x="10239" y="0"/>
                  </a:moveTo>
                  <a:lnTo>
                    <a:pt x="3028543" y="0"/>
                  </a:lnTo>
                  <a:cubicBezTo>
                    <a:pt x="3031258" y="0"/>
                    <a:pt x="3033862" y="1079"/>
                    <a:pt x="3035783" y="2999"/>
                  </a:cubicBezTo>
                  <a:cubicBezTo>
                    <a:pt x="3037703" y="4919"/>
                    <a:pt x="3038781" y="7523"/>
                    <a:pt x="3038781" y="10239"/>
                  </a:cubicBezTo>
                  <a:lnTo>
                    <a:pt x="3038781" y="251821"/>
                  </a:lnTo>
                  <a:cubicBezTo>
                    <a:pt x="3038781" y="257476"/>
                    <a:pt x="3034197" y="262060"/>
                    <a:pt x="3028543" y="262060"/>
                  </a:cubicBezTo>
                  <a:lnTo>
                    <a:pt x="10239" y="262060"/>
                  </a:lnTo>
                  <a:cubicBezTo>
                    <a:pt x="7523" y="262060"/>
                    <a:pt x="4919" y="260981"/>
                    <a:pt x="2999" y="259061"/>
                  </a:cubicBezTo>
                  <a:cubicBezTo>
                    <a:pt x="1079" y="257141"/>
                    <a:pt x="0" y="254536"/>
                    <a:pt x="0" y="251821"/>
                  </a:cubicBezTo>
                  <a:lnTo>
                    <a:pt x="0" y="10239"/>
                  </a:lnTo>
                  <a:cubicBezTo>
                    <a:pt x="0" y="4584"/>
                    <a:pt x="4584" y="0"/>
                    <a:pt x="10239" y="0"/>
                  </a:cubicBezTo>
                  <a:close/>
                </a:path>
              </a:pathLst>
            </a:custGeom>
            <a:solidFill>
              <a:srgbClr val="FEE7C6">
                <a:alpha val="86667"/>
              </a:srgbClr>
            </a:solidFill>
            <a:ln w="38100" cap="rnd">
              <a:solidFill>
                <a:srgbClr val="D42C00">
                  <a:alpha val="86667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038781" cy="309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73510">
            <a:off x="1709049" y="2734486"/>
            <a:ext cx="14952001" cy="2658791"/>
            <a:chOff x="0" y="0"/>
            <a:chExt cx="3076544" cy="5470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76544" cy="547076"/>
            </a:xfrm>
            <a:custGeom>
              <a:avLst/>
              <a:gdLst/>
              <a:ahLst/>
              <a:cxnLst/>
              <a:rect l="l" t="t" r="r" b="b"/>
              <a:pathLst>
                <a:path w="3076544" h="547076">
                  <a:moveTo>
                    <a:pt x="10113" y="0"/>
                  </a:moveTo>
                  <a:lnTo>
                    <a:pt x="3066431" y="0"/>
                  </a:lnTo>
                  <a:cubicBezTo>
                    <a:pt x="3069113" y="0"/>
                    <a:pt x="3071685" y="1065"/>
                    <a:pt x="3073582" y="2962"/>
                  </a:cubicBezTo>
                  <a:cubicBezTo>
                    <a:pt x="3075478" y="4859"/>
                    <a:pt x="3076544" y="7431"/>
                    <a:pt x="3076544" y="10113"/>
                  </a:cubicBezTo>
                  <a:lnTo>
                    <a:pt x="3076544" y="536963"/>
                  </a:lnTo>
                  <a:cubicBezTo>
                    <a:pt x="3076544" y="542549"/>
                    <a:pt x="3072016" y="547076"/>
                    <a:pt x="3066431" y="547076"/>
                  </a:cubicBezTo>
                  <a:lnTo>
                    <a:pt x="10113" y="547076"/>
                  </a:lnTo>
                  <a:cubicBezTo>
                    <a:pt x="4528" y="547076"/>
                    <a:pt x="0" y="542549"/>
                    <a:pt x="0" y="536963"/>
                  </a:cubicBezTo>
                  <a:lnTo>
                    <a:pt x="0" y="10113"/>
                  </a:lnTo>
                  <a:cubicBezTo>
                    <a:pt x="0" y="4528"/>
                    <a:pt x="4528" y="0"/>
                    <a:pt x="10113" y="0"/>
                  </a:cubicBezTo>
                  <a:close/>
                </a:path>
              </a:pathLst>
            </a:custGeom>
            <a:solidFill>
              <a:srgbClr val="FEE7C6">
                <a:alpha val="86667"/>
              </a:srgbClr>
            </a:solidFill>
            <a:ln w="38100" cap="rnd">
              <a:solidFill>
                <a:srgbClr val="D42C00">
                  <a:alpha val="86667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076544" cy="594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89364">
            <a:off x="1692610" y="5798261"/>
            <a:ext cx="14952001" cy="2658791"/>
            <a:chOff x="0" y="0"/>
            <a:chExt cx="3076544" cy="54707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76544" cy="547076"/>
            </a:xfrm>
            <a:custGeom>
              <a:avLst/>
              <a:gdLst/>
              <a:ahLst/>
              <a:cxnLst/>
              <a:rect l="l" t="t" r="r" b="b"/>
              <a:pathLst>
                <a:path w="3076544" h="547076">
                  <a:moveTo>
                    <a:pt x="10113" y="0"/>
                  </a:moveTo>
                  <a:lnTo>
                    <a:pt x="3066431" y="0"/>
                  </a:lnTo>
                  <a:cubicBezTo>
                    <a:pt x="3069113" y="0"/>
                    <a:pt x="3071685" y="1065"/>
                    <a:pt x="3073582" y="2962"/>
                  </a:cubicBezTo>
                  <a:cubicBezTo>
                    <a:pt x="3075478" y="4859"/>
                    <a:pt x="3076544" y="7431"/>
                    <a:pt x="3076544" y="10113"/>
                  </a:cubicBezTo>
                  <a:lnTo>
                    <a:pt x="3076544" y="536963"/>
                  </a:lnTo>
                  <a:cubicBezTo>
                    <a:pt x="3076544" y="542549"/>
                    <a:pt x="3072016" y="547076"/>
                    <a:pt x="3066431" y="547076"/>
                  </a:cubicBezTo>
                  <a:lnTo>
                    <a:pt x="10113" y="547076"/>
                  </a:lnTo>
                  <a:cubicBezTo>
                    <a:pt x="4528" y="547076"/>
                    <a:pt x="0" y="542549"/>
                    <a:pt x="0" y="536963"/>
                  </a:cubicBezTo>
                  <a:lnTo>
                    <a:pt x="0" y="10113"/>
                  </a:lnTo>
                  <a:cubicBezTo>
                    <a:pt x="0" y="4528"/>
                    <a:pt x="4528" y="0"/>
                    <a:pt x="10113" y="0"/>
                  </a:cubicBezTo>
                  <a:close/>
                </a:path>
              </a:pathLst>
            </a:custGeom>
            <a:solidFill>
              <a:srgbClr val="FEE7C6">
                <a:alpha val="86667"/>
              </a:srgbClr>
            </a:solidFill>
            <a:ln w="38100" cap="rnd">
              <a:solidFill>
                <a:srgbClr val="D42C00">
                  <a:alpha val="86667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3076544" cy="594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12347" y="1624580"/>
            <a:ext cx="1524624" cy="1330309"/>
          </a:xfrm>
          <a:custGeom>
            <a:avLst/>
            <a:gdLst/>
            <a:ahLst/>
            <a:cxnLst/>
            <a:rect l="l" t="t" r="r" b="b"/>
            <a:pathLst>
              <a:path w="1524624" h="1330309">
                <a:moveTo>
                  <a:pt x="0" y="0"/>
                </a:moveTo>
                <a:lnTo>
                  <a:pt x="1524625" y="0"/>
                </a:lnTo>
                <a:lnTo>
                  <a:pt x="1524625" y="1330310"/>
                </a:lnTo>
                <a:lnTo>
                  <a:pt x="0" y="1330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31289" y="5143500"/>
            <a:ext cx="1687310" cy="945678"/>
          </a:xfrm>
          <a:custGeom>
            <a:avLst/>
            <a:gdLst/>
            <a:ahLst/>
            <a:cxnLst/>
            <a:rect l="l" t="t" r="r" b="b"/>
            <a:pathLst>
              <a:path w="1687310" h="945678">
                <a:moveTo>
                  <a:pt x="0" y="0"/>
                </a:moveTo>
                <a:lnTo>
                  <a:pt x="1687310" y="0"/>
                </a:lnTo>
                <a:lnTo>
                  <a:pt x="1687310" y="945678"/>
                </a:lnTo>
                <a:lnTo>
                  <a:pt x="0" y="9456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148219" y="1578421"/>
            <a:ext cx="13991563" cy="609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4500" dirty="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The Physical Bottleneck: Fiber &amp; Copper Limits</a:t>
            </a:r>
          </a:p>
        </p:txBody>
      </p:sp>
      <p:sp>
        <p:nvSpPr>
          <p:cNvPr id="23" name="TextBox 23"/>
          <p:cNvSpPr txBox="1"/>
          <p:nvPr/>
        </p:nvSpPr>
        <p:spPr>
          <a:xfrm rot="123562">
            <a:off x="3164989" y="3529230"/>
            <a:ext cx="12534827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Legacy Issues: Rural areas remain capped by the physical properties of copper/coax, which suffer from signal decay and asynchronous speed limits.</a:t>
            </a:r>
          </a:p>
        </p:txBody>
      </p:sp>
      <p:sp>
        <p:nvSpPr>
          <p:cNvPr id="24" name="TextBox 24"/>
          <p:cNvSpPr txBox="1"/>
          <p:nvPr/>
        </p:nvSpPr>
        <p:spPr>
          <a:xfrm rot="-65901">
            <a:off x="2714479" y="6441608"/>
            <a:ext cx="13111596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The Fiber Shortage: Despite fiber’s speed, a "perfect storm" of AI data center construction and rural broadband projects has pushed lead times for high-density ribbon fiber to over 60 weeks.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73259"/>
            <a:ext cx="5430053" cy="5292672"/>
          </a:xfrm>
          <a:custGeom>
            <a:avLst/>
            <a:gdLst/>
            <a:ahLst/>
            <a:cxnLst/>
            <a:rect l="l" t="t" r="r" b="b"/>
            <a:pathLst>
              <a:path w="5430053" h="5292672">
                <a:moveTo>
                  <a:pt x="0" y="0"/>
                </a:moveTo>
                <a:lnTo>
                  <a:pt x="5430053" y="0"/>
                </a:lnTo>
                <a:lnTo>
                  <a:pt x="5430053" y="5292672"/>
                </a:lnTo>
                <a:lnTo>
                  <a:pt x="0" y="5292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57947" y="6519595"/>
            <a:ext cx="1434911" cy="3670518"/>
          </a:xfrm>
          <a:custGeom>
            <a:avLst/>
            <a:gdLst/>
            <a:ahLst/>
            <a:cxnLst/>
            <a:rect l="l" t="t" r="r" b="b"/>
            <a:pathLst>
              <a:path w="1434911" h="3670518">
                <a:moveTo>
                  <a:pt x="0" y="0"/>
                </a:moveTo>
                <a:lnTo>
                  <a:pt x="1434911" y="0"/>
                </a:lnTo>
                <a:lnTo>
                  <a:pt x="1434911" y="3670518"/>
                </a:lnTo>
                <a:lnTo>
                  <a:pt x="0" y="3670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304259" y="5087686"/>
            <a:ext cx="3710072" cy="5534994"/>
          </a:xfrm>
          <a:custGeom>
            <a:avLst/>
            <a:gdLst/>
            <a:ahLst/>
            <a:cxnLst/>
            <a:rect l="l" t="t" r="r" b="b"/>
            <a:pathLst>
              <a:path w="3710072" h="5534994">
                <a:moveTo>
                  <a:pt x="0" y="0"/>
                </a:moveTo>
                <a:lnTo>
                  <a:pt x="3710073" y="0"/>
                </a:lnTo>
                <a:lnTo>
                  <a:pt x="3710073" y="5534995"/>
                </a:lnTo>
                <a:lnTo>
                  <a:pt x="0" y="55349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2347" y="5087686"/>
            <a:ext cx="2831677" cy="5534994"/>
          </a:xfrm>
          <a:custGeom>
            <a:avLst/>
            <a:gdLst/>
            <a:ahLst/>
            <a:cxnLst/>
            <a:rect l="l" t="t" r="r" b="b"/>
            <a:pathLst>
              <a:path w="2831677" h="5534994">
                <a:moveTo>
                  <a:pt x="0" y="0"/>
                </a:moveTo>
                <a:lnTo>
                  <a:pt x="2831677" y="0"/>
                </a:lnTo>
                <a:lnTo>
                  <a:pt x="2831677" y="5534995"/>
                </a:lnTo>
                <a:lnTo>
                  <a:pt x="0" y="55349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857947" y="3494750"/>
            <a:ext cx="5430053" cy="5292672"/>
          </a:xfrm>
          <a:custGeom>
            <a:avLst/>
            <a:gdLst/>
            <a:ahLst/>
            <a:cxnLst/>
            <a:rect l="l" t="t" r="r" b="b"/>
            <a:pathLst>
              <a:path w="5430053" h="5292672">
                <a:moveTo>
                  <a:pt x="5430053" y="0"/>
                </a:moveTo>
                <a:lnTo>
                  <a:pt x="0" y="0"/>
                </a:lnTo>
                <a:lnTo>
                  <a:pt x="0" y="5292672"/>
                </a:lnTo>
                <a:lnTo>
                  <a:pt x="5430053" y="5292672"/>
                </a:lnTo>
                <a:lnTo>
                  <a:pt x="5430053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163962" y="2954890"/>
            <a:ext cx="12409011" cy="6372392"/>
          </a:xfrm>
          <a:custGeom>
            <a:avLst/>
            <a:gdLst/>
            <a:ahLst/>
            <a:cxnLst/>
            <a:rect l="l" t="t" r="r" b="b"/>
            <a:pathLst>
              <a:path w="12409011" h="6372392">
                <a:moveTo>
                  <a:pt x="0" y="0"/>
                </a:moveTo>
                <a:lnTo>
                  <a:pt x="12409011" y="0"/>
                </a:lnTo>
                <a:lnTo>
                  <a:pt x="12409011" y="6372392"/>
                </a:lnTo>
                <a:lnTo>
                  <a:pt x="0" y="6372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606860" y="7987430"/>
            <a:ext cx="24156669" cy="13708910"/>
          </a:xfrm>
          <a:custGeom>
            <a:avLst/>
            <a:gdLst/>
            <a:ahLst/>
            <a:cxnLst/>
            <a:rect l="l" t="t" r="r" b="b"/>
            <a:pathLst>
              <a:path w="24156669" h="13708910">
                <a:moveTo>
                  <a:pt x="0" y="0"/>
                </a:moveTo>
                <a:lnTo>
                  <a:pt x="24156669" y="0"/>
                </a:lnTo>
                <a:lnTo>
                  <a:pt x="24156669" y="13708909"/>
                </a:lnTo>
                <a:lnTo>
                  <a:pt x="0" y="1370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922871" y="-368959"/>
            <a:ext cx="14264933" cy="4220043"/>
          </a:xfrm>
          <a:custGeom>
            <a:avLst/>
            <a:gdLst/>
            <a:ahLst/>
            <a:cxnLst/>
            <a:rect l="l" t="t" r="r" b="b"/>
            <a:pathLst>
              <a:path w="14264933" h="4220043">
                <a:moveTo>
                  <a:pt x="0" y="0"/>
                </a:moveTo>
                <a:lnTo>
                  <a:pt x="14264933" y="0"/>
                </a:lnTo>
                <a:lnTo>
                  <a:pt x="14264933" y="4220042"/>
                </a:lnTo>
                <a:lnTo>
                  <a:pt x="0" y="42200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924645" y="-1218724"/>
            <a:ext cx="11259084" cy="5441891"/>
          </a:xfrm>
          <a:custGeom>
            <a:avLst/>
            <a:gdLst/>
            <a:ahLst/>
            <a:cxnLst/>
            <a:rect l="l" t="t" r="r" b="b"/>
            <a:pathLst>
              <a:path w="11259084" h="5441891">
                <a:moveTo>
                  <a:pt x="0" y="0"/>
                </a:moveTo>
                <a:lnTo>
                  <a:pt x="11259084" y="0"/>
                </a:lnTo>
                <a:lnTo>
                  <a:pt x="11259084" y="5441891"/>
                </a:lnTo>
                <a:lnTo>
                  <a:pt x="0" y="5441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59761" y="1205030"/>
            <a:ext cx="14768477" cy="1273610"/>
            <a:chOff x="0" y="0"/>
            <a:chExt cx="3038781" cy="2620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38781" cy="262060"/>
            </a:xfrm>
            <a:custGeom>
              <a:avLst/>
              <a:gdLst/>
              <a:ahLst/>
              <a:cxnLst/>
              <a:rect l="l" t="t" r="r" b="b"/>
              <a:pathLst>
                <a:path w="3038781" h="262060">
                  <a:moveTo>
                    <a:pt x="10239" y="0"/>
                  </a:moveTo>
                  <a:lnTo>
                    <a:pt x="3028543" y="0"/>
                  </a:lnTo>
                  <a:cubicBezTo>
                    <a:pt x="3031258" y="0"/>
                    <a:pt x="3033862" y="1079"/>
                    <a:pt x="3035783" y="2999"/>
                  </a:cubicBezTo>
                  <a:cubicBezTo>
                    <a:pt x="3037703" y="4919"/>
                    <a:pt x="3038781" y="7523"/>
                    <a:pt x="3038781" y="10239"/>
                  </a:cubicBezTo>
                  <a:lnTo>
                    <a:pt x="3038781" y="251821"/>
                  </a:lnTo>
                  <a:cubicBezTo>
                    <a:pt x="3038781" y="257476"/>
                    <a:pt x="3034197" y="262060"/>
                    <a:pt x="3028543" y="262060"/>
                  </a:cubicBezTo>
                  <a:lnTo>
                    <a:pt x="10239" y="262060"/>
                  </a:lnTo>
                  <a:cubicBezTo>
                    <a:pt x="7523" y="262060"/>
                    <a:pt x="4919" y="260981"/>
                    <a:pt x="2999" y="259061"/>
                  </a:cubicBezTo>
                  <a:cubicBezTo>
                    <a:pt x="1079" y="257141"/>
                    <a:pt x="0" y="254536"/>
                    <a:pt x="0" y="251821"/>
                  </a:cubicBezTo>
                  <a:lnTo>
                    <a:pt x="0" y="10239"/>
                  </a:lnTo>
                  <a:cubicBezTo>
                    <a:pt x="0" y="4584"/>
                    <a:pt x="4584" y="0"/>
                    <a:pt x="10239" y="0"/>
                  </a:cubicBezTo>
                  <a:close/>
                </a:path>
              </a:pathLst>
            </a:custGeom>
            <a:solidFill>
              <a:srgbClr val="FEE7C6">
                <a:alpha val="86667"/>
              </a:srgbClr>
            </a:solidFill>
            <a:ln w="38100" cap="rnd">
              <a:solidFill>
                <a:srgbClr val="D42C00">
                  <a:alpha val="86667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038781" cy="309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73510">
            <a:off x="1709049" y="2734486"/>
            <a:ext cx="14952001" cy="2658791"/>
            <a:chOff x="0" y="0"/>
            <a:chExt cx="3076544" cy="5470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76544" cy="547076"/>
            </a:xfrm>
            <a:custGeom>
              <a:avLst/>
              <a:gdLst/>
              <a:ahLst/>
              <a:cxnLst/>
              <a:rect l="l" t="t" r="r" b="b"/>
              <a:pathLst>
                <a:path w="3076544" h="547076">
                  <a:moveTo>
                    <a:pt x="10113" y="0"/>
                  </a:moveTo>
                  <a:lnTo>
                    <a:pt x="3066431" y="0"/>
                  </a:lnTo>
                  <a:cubicBezTo>
                    <a:pt x="3069113" y="0"/>
                    <a:pt x="3071685" y="1065"/>
                    <a:pt x="3073582" y="2962"/>
                  </a:cubicBezTo>
                  <a:cubicBezTo>
                    <a:pt x="3075478" y="4859"/>
                    <a:pt x="3076544" y="7431"/>
                    <a:pt x="3076544" y="10113"/>
                  </a:cubicBezTo>
                  <a:lnTo>
                    <a:pt x="3076544" y="536963"/>
                  </a:lnTo>
                  <a:cubicBezTo>
                    <a:pt x="3076544" y="542549"/>
                    <a:pt x="3072016" y="547076"/>
                    <a:pt x="3066431" y="547076"/>
                  </a:cubicBezTo>
                  <a:lnTo>
                    <a:pt x="10113" y="547076"/>
                  </a:lnTo>
                  <a:cubicBezTo>
                    <a:pt x="4528" y="547076"/>
                    <a:pt x="0" y="542549"/>
                    <a:pt x="0" y="536963"/>
                  </a:cubicBezTo>
                  <a:lnTo>
                    <a:pt x="0" y="10113"/>
                  </a:lnTo>
                  <a:cubicBezTo>
                    <a:pt x="0" y="4528"/>
                    <a:pt x="4528" y="0"/>
                    <a:pt x="10113" y="0"/>
                  </a:cubicBezTo>
                  <a:close/>
                </a:path>
              </a:pathLst>
            </a:custGeom>
            <a:solidFill>
              <a:srgbClr val="FEE7C6">
                <a:alpha val="86667"/>
              </a:srgbClr>
            </a:solidFill>
            <a:ln w="38100" cap="rnd">
              <a:solidFill>
                <a:srgbClr val="D42C00">
                  <a:alpha val="86667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076544" cy="594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89364">
            <a:off x="1692610" y="5798261"/>
            <a:ext cx="14952001" cy="2658791"/>
            <a:chOff x="0" y="0"/>
            <a:chExt cx="3076544" cy="54707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76544" cy="547076"/>
            </a:xfrm>
            <a:custGeom>
              <a:avLst/>
              <a:gdLst/>
              <a:ahLst/>
              <a:cxnLst/>
              <a:rect l="l" t="t" r="r" b="b"/>
              <a:pathLst>
                <a:path w="3076544" h="547076">
                  <a:moveTo>
                    <a:pt x="10113" y="0"/>
                  </a:moveTo>
                  <a:lnTo>
                    <a:pt x="3066431" y="0"/>
                  </a:lnTo>
                  <a:cubicBezTo>
                    <a:pt x="3069113" y="0"/>
                    <a:pt x="3071685" y="1065"/>
                    <a:pt x="3073582" y="2962"/>
                  </a:cubicBezTo>
                  <a:cubicBezTo>
                    <a:pt x="3075478" y="4859"/>
                    <a:pt x="3076544" y="7431"/>
                    <a:pt x="3076544" y="10113"/>
                  </a:cubicBezTo>
                  <a:lnTo>
                    <a:pt x="3076544" y="536963"/>
                  </a:lnTo>
                  <a:cubicBezTo>
                    <a:pt x="3076544" y="542549"/>
                    <a:pt x="3072016" y="547076"/>
                    <a:pt x="3066431" y="547076"/>
                  </a:cubicBezTo>
                  <a:lnTo>
                    <a:pt x="10113" y="547076"/>
                  </a:lnTo>
                  <a:cubicBezTo>
                    <a:pt x="4528" y="547076"/>
                    <a:pt x="0" y="542549"/>
                    <a:pt x="0" y="536963"/>
                  </a:cubicBezTo>
                  <a:lnTo>
                    <a:pt x="0" y="10113"/>
                  </a:lnTo>
                  <a:cubicBezTo>
                    <a:pt x="0" y="4528"/>
                    <a:pt x="4528" y="0"/>
                    <a:pt x="10113" y="0"/>
                  </a:cubicBezTo>
                  <a:close/>
                </a:path>
              </a:pathLst>
            </a:custGeom>
            <a:solidFill>
              <a:srgbClr val="FEE7C6">
                <a:alpha val="86667"/>
              </a:srgbClr>
            </a:solidFill>
            <a:ln w="38100" cap="rnd">
              <a:solidFill>
                <a:srgbClr val="D42C00">
                  <a:alpha val="86667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3076544" cy="594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12347" y="1624580"/>
            <a:ext cx="1524624" cy="1330309"/>
          </a:xfrm>
          <a:custGeom>
            <a:avLst/>
            <a:gdLst/>
            <a:ahLst/>
            <a:cxnLst/>
            <a:rect l="l" t="t" r="r" b="b"/>
            <a:pathLst>
              <a:path w="1524624" h="1330309">
                <a:moveTo>
                  <a:pt x="0" y="0"/>
                </a:moveTo>
                <a:lnTo>
                  <a:pt x="1524625" y="0"/>
                </a:lnTo>
                <a:lnTo>
                  <a:pt x="1524625" y="1330310"/>
                </a:lnTo>
                <a:lnTo>
                  <a:pt x="0" y="1330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31289" y="5143500"/>
            <a:ext cx="1687310" cy="945678"/>
          </a:xfrm>
          <a:custGeom>
            <a:avLst/>
            <a:gdLst/>
            <a:ahLst/>
            <a:cxnLst/>
            <a:rect l="l" t="t" r="r" b="b"/>
            <a:pathLst>
              <a:path w="1687310" h="945678">
                <a:moveTo>
                  <a:pt x="0" y="0"/>
                </a:moveTo>
                <a:lnTo>
                  <a:pt x="1687310" y="0"/>
                </a:lnTo>
                <a:lnTo>
                  <a:pt x="1687310" y="945678"/>
                </a:lnTo>
                <a:lnTo>
                  <a:pt x="0" y="9456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024928" y="1582436"/>
            <a:ext cx="13972493" cy="58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00"/>
              </a:lnSpc>
            </a:pPr>
            <a:r>
              <a:rPr lang="en-US" sz="4300" dirty="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Implementing Post-Quantum Cryptography (PQC)</a:t>
            </a:r>
          </a:p>
        </p:txBody>
      </p:sp>
      <p:sp>
        <p:nvSpPr>
          <p:cNvPr id="23" name="TextBox 23"/>
          <p:cNvSpPr txBox="1"/>
          <p:nvPr/>
        </p:nvSpPr>
        <p:spPr>
          <a:xfrm rot="128742">
            <a:off x="3783423" y="3363494"/>
            <a:ext cx="10805038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The Performance Tax: PQC carries much heavier computational overhead and larger packet sizes. Without proper implementation, this security layer can "choke" high-speed networking fabrics and destroy AI performance.</a:t>
            </a:r>
          </a:p>
        </p:txBody>
      </p:sp>
      <p:sp>
        <p:nvSpPr>
          <p:cNvPr id="24" name="TextBox 24"/>
          <p:cNvSpPr txBox="1"/>
          <p:nvPr/>
        </p:nvSpPr>
        <p:spPr>
          <a:xfrm rot="-73591">
            <a:off x="2482831" y="6399952"/>
            <a:ext cx="12534827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Holistic Security: Success requires engineers who can secure the entire stack—ensuring that the physical networking devices are optimized to handle PQC loads without compromising the application layer's speed.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76915" y="1028700"/>
            <a:ext cx="13506284" cy="7635095"/>
            <a:chOff x="0" y="0"/>
            <a:chExt cx="3557211" cy="2010889"/>
          </a:xfrm>
        </p:grpSpPr>
        <p:sp>
          <p:nvSpPr>
            <p:cNvPr id="3" name="Freeform 3"/>
            <p:cNvSpPr/>
            <p:nvPr/>
          </p:nvSpPr>
          <p:spPr>
            <a:xfrm>
              <a:off x="1980" y="0"/>
              <a:ext cx="3553251" cy="2010889"/>
            </a:xfrm>
            <a:custGeom>
              <a:avLst/>
              <a:gdLst/>
              <a:ahLst/>
              <a:cxnLst/>
              <a:rect l="l" t="t" r="r" b="b"/>
              <a:pathLst>
                <a:path w="3553251" h="2010889">
                  <a:moveTo>
                    <a:pt x="221856" y="0"/>
                  </a:moveTo>
                  <a:lnTo>
                    <a:pt x="3331395" y="0"/>
                  </a:lnTo>
                  <a:cubicBezTo>
                    <a:pt x="3343113" y="0"/>
                    <a:pt x="3352927" y="8873"/>
                    <a:pt x="3354105" y="20531"/>
                  </a:cubicBezTo>
                  <a:lnTo>
                    <a:pt x="3553156" y="1990358"/>
                  </a:lnTo>
                  <a:cubicBezTo>
                    <a:pt x="3553686" y="1995606"/>
                    <a:pt x="3551971" y="2000832"/>
                    <a:pt x="3548434" y="2004744"/>
                  </a:cubicBezTo>
                  <a:cubicBezTo>
                    <a:pt x="3544897" y="2008657"/>
                    <a:pt x="3539869" y="2010889"/>
                    <a:pt x="3534595" y="2010889"/>
                  </a:cubicBezTo>
                  <a:lnTo>
                    <a:pt x="18656" y="2010889"/>
                  </a:lnTo>
                  <a:cubicBezTo>
                    <a:pt x="13381" y="2010889"/>
                    <a:pt x="8354" y="2008657"/>
                    <a:pt x="4817" y="2004744"/>
                  </a:cubicBezTo>
                  <a:cubicBezTo>
                    <a:pt x="1280" y="2000832"/>
                    <a:pt x="-436" y="1995606"/>
                    <a:pt x="95" y="1990358"/>
                  </a:cubicBezTo>
                  <a:lnTo>
                    <a:pt x="199145" y="20531"/>
                  </a:lnTo>
                  <a:cubicBezTo>
                    <a:pt x="200323" y="8873"/>
                    <a:pt x="210138" y="0"/>
                    <a:pt x="221856" y="0"/>
                  </a:cubicBezTo>
                  <a:close/>
                </a:path>
              </a:pathLst>
            </a:custGeom>
            <a:solidFill>
              <a:srgbClr val="FEE7C6"/>
            </a:solidFill>
            <a:ln w="38100" cap="rnd">
              <a:solidFill>
                <a:srgbClr val="D42C00"/>
              </a:solidFill>
              <a:prstDash val="lg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47625"/>
              <a:ext cx="3303211" cy="2058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5606860" y="7987430"/>
            <a:ext cx="24156669" cy="13708910"/>
          </a:xfrm>
          <a:custGeom>
            <a:avLst/>
            <a:gdLst/>
            <a:ahLst/>
            <a:cxnLst/>
            <a:rect l="l" t="t" r="r" b="b"/>
            <a:pathLst>
              <a:path w="24156669" h="13708910">
                <a:moveTo>
                  <a:pt x="0" y="0"/>
                </a:moveTo>
                <a:lnTo>
                  <a:pt x="24156669" y="0"/>
                </a:lnTo>
                <a:lnTo>
                  <a:pt x="24156669" y="13708909"/>
                </a:lnTo>
                <a:lnTo>
                  <a:pt x="0" y="13708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922871" y="-368959"/>
            <a:ext cx="14264933" cy="4220043"/>
          </a:xfrm>
          <a:custGeom>
            <a:avLst/>
            <a:gdLst/>
            <a:ahLst/>
            <a:cxnLst/>
            <a:rect l="l" t="t" r="r" b="b"/>
            <a:pathLst>
              <a:path w="14264933" h="4220043">
                <a:moveTo>
                  <a:pt x="0" y="0"/>
                </a:moveTo>
                <a:lnTo>
                  <a:pt x="14264933" y="0"/>
                </a:lnTo>
                <a:lnTo>
                  <a:pt x="14264933" y="4220042"/>
                </a:lnTo>
                <a:lnTo>
                  <a:pt x="0" y="4220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6924645" y="3851083"/>
            <a:ext cx="14859332" cy="6965312"/>
          </a:xfrm>
          <a:custGeom>
            <a:avLst/>
            <a:gdLst/>
            <a:ahLst/>
            <a:cxnLst/>
            <a:rect l="l" t="t" r="r" b="b"/>
            <a:pathLst>
              <a:path w="14859332" h="6965312">
                <a:moveTo>
                  <a:pt x="14859331" y="0"/>
                </a:moveTo>
                <a:lnTo>
                  <a:pt x="0" y="0"/>
                </a:lnTo>
                <a:lnTo>
                  <a:pt x="0" y="6965312"/>
                </a:lnTo>
                <a:lnTo>
                  <a:pt x="14859331" y="6965312"/>
                </a:lnTo>
                <a:lnTo>
                  <a:pt x="1485933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924645" y="-1218724"/>
            <a:ext cx="11259084" cy="5441891"/>
          </a:xfrm>
          <a:custGeom>
            <a:avLst/>
            <a:gdLst/>
            <a:ahLst/>
            <a:cxnLst/>
            <a:rect l="l" t="t" r="r" b="b"/>
            <a:pathLst>
              <a:path w="11259084" h="5441891">
                <a:moveTo>
                  <a:pt x="0" y="0"/>
                </a:moveTo>
                <a:lnTo>
                  <a:pt x="11259084" y="0"/>
                </a:lnTo>
                <a:lnTo>
                  <a:pt x="11259084" y="5441891"/>
                </a:lnTo>
                <a:lnTo>
                  <a:pt x="0" y="5441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924301" y="2041206"/>
            <a:ext cx="1462550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The Tech Mind Shift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40945" y="3919146"/>
            <a:ext cx="10902245" cy="92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Is this problem an infrastructure issue?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27887" y="6349334"/>
            <a:ext cx="20384198" cy="11568032"/>
          </a:xfrm>
          <a:custGeom>
            <a:avLst/>
            <a:gdLst/>
            <a:ahLst/>
            <a:cxnLst/>
            <a:rect l="l" t="t" r="r" b="b"/>
            <a:pathLst>
              <a:path w="20384198" h="11568032">
                <a:moveTo>
                  <a:pt x="0" y="0"/>
                </a:moveTo>
                <a:lnTo>
                  <a:pt x="20384198" y="0"/>
                </a:lnTo>
                <a:lnTo>
                  <a:pt x="20384198" y="11568032"/>
                </a:lnTo>
                <a:lnTo>
                  <a:pt x="0" y="1156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70730" y="6349334"/>
            <a:ext cx="10434620" cy="7225974"/>
          </a:xfrm>
          <a:custGeom>
            <a:avLst/>
            <a:gdLst/>
            <a:ahLst/>
            <a:cxnLst/>
            <a:rect l="l" t="t" r="r" b="b"/>
            <a:pathLst>
              <a:path w="10434620" h="7225974">
                <a:moveTo>
                  <a:pt x="0" y="0"/>
                </a:moveTo>
                <a:lnTo>
                  <a:pt x="10434620" y="0"/>
                </a:lnTo>
                <a:lnTo>
                  <a:pt x="10434620" y="7225974"/>
                </a:lnTo>
                <a:lnTo>
                  <a:pt x="0" y="7225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65466" y="359902"/>
            <a:ext cx="14264933" cy="4220043"/>
          </a:xfrm>
          <a:custGeom>
            <a:avLst/>
            <a:gdLst/>
            <a:ahLst/>
            <a:cxnLst/>
            <a:rect l="l" t="t" r="r" b="b"/>
            <a:pathLst>
              <a:path w="14264933" h="4220043">
                <a:moveTo>
                  <a:pt x="0" y="0"/>
                </a:moveTo>
                <a:lnTo>
                  <a:pt x="14264933" y="0"/>
                </a:lnTo>
                <a:lnTo>
                  <a:pt x="14264933" y="4220043"/>
                </a:lnTo>
                <a:lnTo>
                  <a:pt x="0" y="4220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88977" y="-1068765"/>
            <a:ext cx="9231444" cy="4461864"/>
          </a:xfrm>
          <a:custGeom>
            <a:avLst/>
            <a:gdLst/>
            <a:ahLst/>
            <a:cxnLst/>
            <a:rect l="l" t="t" r="r" b="b"/>
            <a:pathLst>
              <a:path w="9231444" h="4461864">
                <a:moveTo>
                  <a:pt x="0" y="0"/>
                </a:moveTo>
                <a:lnTo>
                  <a:pt x="9231444" y="0"/>
                </a:lnTo>
                <a:lnTo>
                  <a:pt x="9231444" y="4461865"/>
                </a:lnTo>
                <a:lnTo>
                  <a:pt x="0" y="4461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2155941" y="3640701"/>
            <a:ext cx="10844410" cy="5083317"/>
          </a:xfrm>
          <a:custGeom>
            <a:avLst/>
            <a:gdLst/>
            <a:ahLst/>
            <a:cxnLst/>
            <a:rect l="l" t="t" r="r" b="b"/>
            <a:pathLst>
              <a:path w="10844410" h="5083317">
                <a:moveTo>
                  <a:pt x="10844410" y="0"/>
                </a:moveTo>
                <a:lnTo>
                  <a:pt x="0" y="0"/>
                </a:lnTo>
                <a:lnTo>
                  <a:pt x="0" y="5083317"/>
                </a:lnTo>
                <a:lnTo>
                  <a:pt x="10844410" y="5083317"/>
                </a:lnTo>
                <a:lnTo>
                  <a:pt x="1084441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839484" y="2085242"/>
            <a:ext cx="2732420" cy="4405825"/>
          </a:xfrm>
          <a:custGeom>
            <a:avLst/>
            <a:gdLst/>
            <a:ahLst/>
            <a:cxnLst/>
            <a:rect l="l" t="t" r="r" b="b"/>
            <a:pathLst>
              <a:path w="2732420" h="4405825">
                <a:moveTo>
                  <a:pt x="0" y="0"/>
                </a:moveTo>
                <a:lnTo>
                  <a:pt x="2732420" y="0"/>
                </a:lnTo>
                <a:lnTo>
                  <a:pt x="2732420" y="4405825"/>
                </a:lnTo>
                <a:lnTo>
                  <a:pt x="0" y="4405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547718" y="1429917"/>
            <a:ext cx="12444604" cy="338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000"/>
              </a:lnSpc>
            </a:pPr>
            <a:r>
              <a:rPr lang="en-US" sz="1300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Thank</a:t>
            </a:r>
          </a:p>
          <a:p>
            <a:pPr algn="r">
              <a:lnSpc>
                <a:spcPts val="13000"/>
              </a:lnSpc>
            </a:pPr>
            <a:r>
              <a:rPr lang="en-US" sz="1300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83119" y="5219700"/>
            <a:ext cx="14376181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Presented by Briana Faulk</a:t>
            </a:r>
          </a:p>
        </p:txBody>
      </p:sp>
      <p:pic>
        <p:nvPicPr>
          <p:cNvPr id="10" name="Picture 10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6018" y="2988756"/>
            <a:ext cx="2350630" cy="235063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655051" y="1087017"/>
            <a:ext cx="3792564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Vintii"/>
                <a:ea typeface="Vintii"/>
                <a:cs typeface="Vintii"/>
                <a:sym typeface="Vintii"/>
              </a:rPr>
              <a:t>Scan to stay connected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333</Words>
  <Application>Microsoft Macintosh PowerPoint</Application>
  <PresentationFormat>Custom</PresentationFormat>
  <Paragraphs>33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Luckiest Guy</vt:lpstr>
      <vt:lpstr>Arial</vt:lpstr>
      <vt:lpstr>Calibri</vt:lpstr>
      <vt:lpstr>Aptos</vt:lpstr>
      <vt:lpstr>Vintii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your problem an infrastructure issue?</dc:title>
  <cp:lastModifiedBy>Briana Faulk</cp:lastModifiedBy>
  <cp:revision>4</cp:revision>
  <dcterms:created xsi:type="dcterms:W3CDTF">2006-08-16T00:00:00Z</dcterms:created>
  <dcterms:modified xsi:type="dcterms:W3CDTF">2026-03-22T17:19:07Z</dcterms:modified>
  <dc:identifier>DAHEomALrmw</dc:identifier>
</cp:coreProperties>
</file>