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8229600" cx="14630400"/>
  <p:notesSz cx="8229600" cy="14630400"/>
  <p:embeddedFontLst>
    <p:embeddedFont>
      <p:font typeface="Montserrat"/>
      <p:regular r:id="rId11"/>
      <p:bold r:id="rId12"/>
      <p:italic r:id="rId13"/>
      <p:boldItalic r:id="rId14"/>
    </p:embeddedFont>
    <p:embeddedFont>
      <p:font typeface="Bricolage Grotesque ExtraBold"/>
      <p:bold r:id="rId15"/>
    </p:embeddedFont>
    <p:embeddedFont>
      <p:font typeface="Bricolage Grotesque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8" roundtripDataSignature="AMtx7mgtdA54QHiccAOoAdXprHnzm3Q8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Montserrat-regular.fntdata"/><Relationship Id="rId10" Type="http://schemas.openxmlformats.org/officeDocument/2006/relationships/slide" Target="slides/slide6.xml"/><Relationship Id="rId13" Type="http://schemas.openxmlformats.org/officeDocument/2006/relationships/font" Target="fonts/Montserrat-italic.fntdata"/><Relationship Id="rId12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BricolageGrotesqueExtraBold-bold.fntdata"/><Relationship Id="rId14" Type="http://schemas.openxmlformats.org/officeDocument/2006/relationships/font" Target="fonts/Montserrat-boldItalic.fntdata"/><Relationship Id="rId17" Type="http://schemas.openxmlformats.org/officeDocument/2006/relationships/font" Target="fonts/BricolageGrotesque-bold.fntdata"/><Relationship Id="rId16" Type="http://schemas.openxmlformats.org/officeDocument/2006/relationships/font" Target="fonts/BricolageGrotesque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" name="Google Shape;3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" name="Google Shape;3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" name="Google Shape;49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" name="Google Shape;6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" name="Google Shape;8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" name="Google Shape;13;p8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7" name="Google Shape;17;p9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1" name="Google Shape;21;p10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5" name="Google Shape;25;p11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29" name="Google Shape;29;p1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0E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33" name="Google Shape;33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" name="Google Shape;4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76072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" name="Google Shape;41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0190" y="5274697"/>
            <a:ext cx="7556421" cy="139791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"/>
          <p:cNvSpPr/>
          <p:nvPr/>
        </p:nvSpPr>
        <p:spPr>
          <a:xfrm>
            <a:off x="6280203" y="967175"/>
            <a:ext cx="75564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4450"/>
              <a:buFont typeface="Bricolage Grotesque"/>
              <a:buNone/>
            </a:pPr>
            <a:r>
              <a:rPr b="1" i="0" lang="en-US" sz="5050" u="none" cap="none" strike="noStrike">
                <a:solidFill>
                  <a:srgbClr val="EEAEF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Let Your Net…Work</a:t>
            </a:r>
            <a:endParaRPr b="0" i="0" sz="5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"/>
          <p:cNvSpPr/>
          <p:nvPr/>
        </p:nvSpPr>
        <p:spPr>
          <a:xfrm>
            <a:off x="6280190" y="2016119"/>
            <a:ext cx="75564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0" i="0" lang="en-US" sz="22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Networking that actually leads somewhere — </a:t>
            </a:r>
            <a:endParaRPr b="0" i="0" sz="2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"/>
          <p:cNvSpPr/>
          <p:nvPr/>
        </p:nvSpPr>
        <p:spPr>
          <a:xfrm>
            <a:off x="6280190" y="2634173"/>
            <a:ext cx="7556400" cy="3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1" i="0" lang="en-US" sz="22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real conversations, real momentum.</a:t>
            </a:r>
            <a:endParaRPr b="0" i="0" sz="2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1"/>
          <p:cNvSpPr/>
          <p:nvPr/>
        </p:nvSpPr>
        <p:spPr>
          <a:xfrm>
            <a:off x="6428102" y="3955307"/>
            <a:ext cx="7260600" cy="2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1400"/>
              <a:buFont typeface="Montserrat"/>
              <a:buNone/>
            </a:pPr>
            <a:r>
              <a:rPr lang="en-US" sz="3300">
                <a:solidFill>
                  <a:srgbClr val="EEAEF6"/>
                </a:solidFill>
                <a:latin typeface="Montserrat"/>
                <a:ea typeface="Montserrat"/>
                <a:cs typeface="Montserrat"/>
                <a:sym typeface="Montserrat"/>
              </a:rPr>
              <a:t>PRESENTED BY </a:t>
            </a:r>
            <a:r>
              <a:rPr b="0" i="0" lang="en-US" sz="3300" u="none" cap="none" strike="noStrike">
                <a:solidFill>
                  <a:srgbClr val="EEAEF6"/>
                </a:solidFill>
                <a:latin typeface="Montserrat"/>
                <a:ea typeface="Montserrat"/>
                <a:cs typeface="Montserrat"/>
                <a:sym typeface="Montserrat"/>
              </a:rPr>
              <a:t>SARAH FINNERTY</a:t>
            </a:r>
            <a:endParaRPr b="0" i="0" sz="3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51" name="Google Shape;5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76072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"/>
          <p:cNvSpPr/>
          <p:nvPr/>
        </p:nvSpPr>
        <p:spPr>
          <a:xfrm>
            <a:off x="6280190" y="1024652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4450"/>
              <a:buFont typeface="Bricolage Grotesque"/>
              <a:buNone/>
            </a:pPr>
            <a:r>
              <a:rPr b="1" i="0" lang="en-US" sz="4450" u="none" cap="none" strike="noStrike">
                <a:solidFill>
                  <a:srgbClr val="EEAEF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Most Networking Doesn't Work</a:t>
            </a:r>
            <a:endParaRPr b="0" i="0" sz="4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6280190" y="2782372"/>
            <a:ext cx="3664744" cy="1669852"/>
          </a:xfrm>
          <a:prstGeom prst="roundRect">
            <a:avLst>
              <a:gd fmla="val 5705" name="adj"/>
            </a:avLst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6507004" y="300918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200"/>
              <a:buFont typeface="Bricolage Grotesque"/>
              <a:buNone/>
            </a:pPr>
            <a:r>
              <a:rPr b="1" i="0" lang="en-US" sz="22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Too Many People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6507004" y="3499604"/>
            <a:ext cx="3211116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0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No clear reason to talk to anyone in particular.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10171748" y="2782372"/>
            <a:ext cx="3664863" cy="1669852"/>
          </a:xfrm>
          <a:prstGeom prst="roundRect">
            <a:avLst>
              <a:gd fmla="val 5705" name="adj"/>
            </a:avLst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0398562" y="300918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200"/>
              <a:buFont typeface="Bricolage Grotesque"/>
              <a:buNone/>
            </a:pPr>
            <a:r>
              <a:rPr b="1" i="0" lang="en-US" sz="22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No Structure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398562" y="3499604"/>
            <a:ext cx="3211235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0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Conversations drift. Nothing actionable comes out.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6280190" y="4679037"/>
            <a:ext cx="7556421" cy="1306949"/>
          </a:xfrm>
          <a:prstGeom prst="roundRect">
            <a:avLst>
              <a:gd fmla="val 7289" name="adj"/>
            </a:avLst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6507004" y="4905851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200"/>
              <a:buFont typeface="Bricolage Grotesque"/>
              <a:buNone/>
            </a:pPr>
            <a:r>
              <a:rPr b="1" i="0" lang="en-US" sz="22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No Follow-Up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6507004" y="5396270"/>
            <a:ext cx="7102793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0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Nice energy in the room — then silence after.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6280190" y="6241137"/>
            <a:ext cx="7556421" cy="963811"/>
          </a:xfrm>
          <a:prstGeom prst="roundRect">
            <a:avLst>
              <a:gd fmla="val 9884" name="adj"/>
            </a:avLst>
          </a:prstGeom>
          <a:solidFill>
            <a:srgbClr val="090E3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6507004" y="6524625"/>
            <a:ext cx="7102793" cy="3629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Montserrat"/>
              <a:buNone/>
            </a:pPr>
            <a:r>
              <a:rPr b="0" i="0" lang="en-US" sz="25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👉</a:t>
            </a:r>
            <a:r>
              <a:rPr b="0" i="0" lang="en-US" sz="255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It's not you. It's the structure.</a:t>
            </a:r>
            <a:endParaRPr b="0" i="0" sz="2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793790" y="1502212"/>
            <a:ext cx="6552605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4450"/>
              <a:buFont typeface="Bricolage Grotesque"/>
              <a:buNone/>
            </a:pPr>
            <a:r>
              <a:rPr b="1" i="0" lang="en-US" sz="4450" u="none" cap="none" strike="noStrike">
                <a:solidFill>
                  <a:srgbClr val="EEAEF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Magnet Flips the Model</a:t>
            </a:r>
            <a:endParaRPr b="0" i="0" sz="4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630436" y="2551152"/>
            <a:ext cx="6571417" cy="4176117"/>
          </a:xfrm>
          <a:prstGeom prst="roundRect">
            <a:avLst>
              <a:gd fmla="val 3911" name="adj"/>
            </a:avLst>
          </a:prstGeom>
          <a:solidFill>
            <a:srgbClr val="EEA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857250" y="277796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Bricolage Grotesque ExtraBold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Bricolage Grotesque ExtraBold"/>
                <a:ea typeface="Bricolage Grotesque ExtraBold"/>
                <a:cs typeface="Bricolage Grotesque ExtraBold"/>
                <a:sym typeface="Bricolage Grotesque ExtraBold"/>
              </a:rPr>
              <a:t>The Old Way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261" y="3398758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/>
          <p:nvPr/>
        </p:nvSpPr>
        <p:spPr>
          <a:xfrm>
            <a:off x="1594366" y="3387447"/>
            <a:ext cx="538067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Montserrat"/>
              <a:buNone/>
            </a:pPr>
            <a:r>
              <a:rPr b="1" i="0" lang="en-US" sz="1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"What do you do?"</a:t>
            </a:r>
            <a:r>
              <a:rPr b="0" i="0" lang="en-US" sz="1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— hollow openers, surface talk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74" name="Google Shape;7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261" y="4578191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"/>
          <p:cNvSpPr/>
          <p:nvPr/>
        </p:nvSpPr>
        <p:spPr>
          <a:xfrm>
            <a:off x="1594366" y="4566880"/>
            <a:ext cx="538067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Montserrat"/>
              <a:buNone/>
            </a:pPr>
            <a:r>
              <a:rPr b="1" i="0" lang="en-US" sz="1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Talking → hoping</a:t>
            </a:r>
            <a:r>
              <a:rPr b="0" i="0" lang="en-US" sz="1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— say your pitch, cross your fingers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76" name="Google Shape;76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2261" y="5757624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/>
          <p:nvPr/>
        </p:nvSpPr>
        <p:spPr>
          <a:xfrm>
            <a:off x="1594366" y="5746313"/>
            <a:ext cx="538067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50"/>
              <a:buFont typeface="Montserrat"/>
              <a:buNone/>
            </a:pPr>
            <a:r>
              <a:rPr b="1" i="0" lang="en-US" sz="1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Volume over value</a:t>
            </a:r>
            <a:r>
              <a:rPr b="0" i="0" lang="en-US" sz="175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— collect cards, convert nothing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7599521" y="2777966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2200"/>
              <a:buFont typeface="Bricolage Grotesque"/>
              <a:buNone/>
            </a:pPr>
            <a:r>
              <a:rPr b="1" i="0" lang="en-US" sz="2200" u="none" cap="none" strike="noStrike">
                <a:solidFill>
                  <a:srgbClr val="EEAEF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The Magnet Way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79" name="Google Shape;7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4532" y="3398758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"/>
          <p:cNvSpPr/>
          <p:nvPr/>
        </p:nvSpPr>
        <p:spPr>
          <a:xfrm>
            <a:off x="8336637" y="3387447"/>
            <a:ext cx="550759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1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"What do you need?"</a:t>
            </a:r>
            <a:r>
              <a:rPr b="0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 — direct, purposeful, human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81" name="Google Shape;8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4532" y="4578191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/>
          <p:nvPr/>
        </p:nvSpPr>
        <p:spPr>
          <a:xfrm>
            <a:off x="8336637" y="4566880"/>
            <a:ext cx="550759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1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Helping → connecting</a:t>
            </a:r>
            <a:r>
              <a:rPr b="0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 — lead with generosity, earn trust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83" name="Google Shape;8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4532" y="5757624"/>
            <a:ext cx="340162" cy="34016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/>
          <p:nvPr/>
        </p:nvSpPr>
        <p:spPr>
          <a:xfrm>
            <a:off x="8336637" y="5746313"/>
            <a:ext cx="5507593" cy="7258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1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Better questions = better outcomes</a:t>
            </a:r>
            <a:r>
              <a:rPr b="0" i="0" lang="en-US" sz="17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 — every time</a:t>
            </a:r>
            <a:endParaRPr b="0" i="0" sz="17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/>
          <p:nvPr/>
        </p:nvSpPr>
        <p:spPr>
          <a:xfrm>
            <a:off x="793790" y="903565"/>
            <a:ext cx="5670590" cy="7087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4450"/>
              <a:buFont typeface="Bricolage Grotesque"/>
              <a:buNone/>
            </a:pPr>
            <a:r>
              <a:rPr b="1" i="0" lang="en-US" sz="4450" u="none" cap="none" strike="noStrike">
                <a:solidFill>
                  <a:srgbClr val="EEAEF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How Magnet Works</a:t>
            </a:r>
            <a:endParaRPr b="0" i="0" sz="44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91" name="Google Shape;9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3852" y="2065973"/>
            <a:ext cx="10142696" cy="4642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92" name="Google Shape;9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1188" y="3224958"/>
            <a:ext cx="652132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"/>
          <p:cNvSpPr/>
          <p:nvPr/>
        </p:nvSpPr>
        <p:spPr>
          <a:xfrm>
            <a:off x="10010178" y="5605650"/>
            <a:ext cx="1904228" cy="3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300"/>
              <a:buFont typeface="Bricolage Grotesque"/>
              <a:buNone/>
            </a:pPr>
            <a:r>
              <a:rPr b="1" i="0" lang="en-US" sz="23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Connect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94" name="Google Shape;9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03771" y="3226180"/>
            <a:ext cx="652132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"/>
          <p:cNvSpPr/>
          <p:nvPr/>
        </p:nvSpPr>
        <p:spPr>
          <a:xfrm>
            <a:off x="7610329" y="5605650"/>
            <a:ext cx="1904228" cy="3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300"/>
              <a:buFont typeface="Bricolage Grotesque"/>
              <a:buNone/>
            </a:pPr>
            <a:r>
              <a:rPr b="1" i="0" lang="en-US" sz="23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Offer Help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96" name="Google Shape;96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16964" y="3226180"/>
            <a:ext cx="652133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4"/>
          <p:cNvSpPr/>
          <p:nvPr/>
        </p:nvSpPr>
        <p:spPr>
          <a:xfrm>
            <a:off x="5223523" y="5605650"/>
            <a:ext cx="1904228" cy="3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300"/>
              <a:buFont typeface="Bricolage Grotesque"/>
              <a:buNone/>
            </a:pPr>
            <a:r>
              <a:rPr b="1" i="0" lang="en-US" sz="23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Post It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98" name="Google Shape;9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7115" y="3226180"/>
            <a:ext cx="652133" cy="652133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"/>
          <p:cNvSpPr/>
          <p:nvPr/>
        </p:nvSpPr>
        <p:spPr>
          <a:xfrm>
            <a:off x="2784546" y="5605650"/>
            <a:ext cx="1904228" cy="366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3913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300"/>
              <a:buFont typeface="Bricolage Grotesque"/>
              <a:buNone/>
            </a:pPr>
            <a:r>
              <a:rPr b="1" i="0" lang="en-US" sz="23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Write Ask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793800" y="6707973"/>
            <a:ext cx="13042800" cy="3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0" i="0" lang="en-US" sz="22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You walk out with </a:t>
            </a:r>
            <a:r>
              <a:rPr b="1" i="0" lang="en-US" sz="22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actual next steps</a:t>
            </a:r>
            <a:r>
              <a:rPr b="0" i="0" lang="en-US" sz="22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 — </a:t>
            </a:r>
            <a:endParaRPr b="0" i="0" sz="2250" u="none" cap="none" strike="noStrike">
              <a:solidFill>
                <a:srgbClr val="E5DCE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750"/>
              <a:buFont typeface="Montserrat"/>
              <a:buNone/>
            </a:pPr>
            <a:r>
              <a:rPr b="0" i="0" lang="en-US" sz="22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not just a stack of cards and a vague plan to follow up "sometime."</a:t>
            </a:r>
            <a:endParaRPr b="0" i="0" sz="22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06" name="Google Shape;10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76072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"/>
          <p:cNvSpPr/>
          <p:nvPr/>
        </p:nvSpPr>
        <p:spPr>
          <a:xfrm>
            <a:off x="6219825" y="672941"/>
            <a:ext cx="5238869" cy="654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09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4100"/>
              <a:buFont typeface="Bricolage Grotesque"/>
              <a:buNone/>
            </a:pPr>
            <a:r>
              <a:rPr b="1" i="0" lang="en-US" sz="4100" u="none" cap="none" strike="noStrike">
                <a:solidFill>
                  <a:srgbClr val="EEAEF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Come Try It</a:t>
            </a:r>
            <a:endParaRPr b="0" i="0" sz="4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5"/>
          <p:cNvSpPr/>
          <p:nvPr/>
        </p:nvSpPr>
        <p:spPr>
          <a:xfrm>
            <a:off x="6219825" y="1618178"/>
            <a:ext cx="7677150" cy="322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650"/>
              <a:buFont typeface="Montserrat"/>
              <a:buNone/>
            </a:pPr>
            <a:r>
              <a:rPr b="0" i="0" lang="en-US" sz="19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Tired of </a:t>
            </a:r>
            <a:r>
              <a:rPr b="0" i="1" lang="en-US" sz="19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"nice but nothing happens"</a:t>
            </a:r>
            <a:r>
              <a:rPr b="0" i="0" lang="en-US" sz="19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 events? </a:t>
            </a:r>
            <a:endParaRPr b="0" i="0" sz="19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5"/>
          <p:cNvSpPr/>
          <p:nvPr/>
        </p:nvSpPr>
        <p:spPr>
          <a:xfrm>
            <a:off x="6219825" y="2158365"/>
            <a:ext cx="7677150" cy="322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650"/>
              <a:buFont typeface="Montserrat"/>
              <a:buNone/>
            </a:pPr>
            <a:r>
              <a:rPr b="0" i="0" lang="en-US" sz="19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Magnet is different — and it starts the moment you walk in.</a:t>
            </a:r>
            <a:endParaRPr b="0" i="0" sz="19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6219825" y="2698552"/>
            <a:ext cx="3741777" cy="2657118"/>
          </a:xfrm>
          <a:prstGeom prst="roundRect">
            <a:avLst>
              <a:gd fmla="val 3312" name="adj"/>
            </a:avLst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6429375" y="2908102"/>
            <a:ext cx="628650" cy="628650"/>
          </a:xfrm>
          <a:prstGeom prst="roundRect">
            <a:avLst>
              <a:gd fmla="val 14544000" name="adj"/>
            </a:avLst>
          </a:prstGeom>
          <a:solidFill>
            <a:srgbClr val="EEA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12" name="Google Shape;112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2254" y="3080980"/>
            <a:ext cx="282893" cy="28289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5"/>
          <p:cNvSpPr/>
          <p:nvPr/>
        </p:nvSpPr>
        <p:spPr>
          <a:xfrm>
            <a:off x="6429375" y="3730347"/>
            <a:ext cx="2619375" cy="3274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050"/>
              <a:buFont typeface="Bricolage Grotesque"/>
              <a:buNone/>
            </a:pPr>
            <a:r>
              <a:rPr b="1" i="0" lang="en-US" sz="205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Bring One Clear Ask</a:t>
            </a:r>
            <a:endParaRPr b="0" i="0" sz="2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6429375" y="4173855"/>
            <a:ext cx="3322677" cy="644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650"/>
              <a:buFont typeface="Montserrat"/>
              <a:buNone/>
            </a:pPr>
            <a:r>
              <a:rPr b="0" i="0" lang="en-US" sz="18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Show up knowing what you need.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10155198" y="2698552"/>
            <a:ext cx="3741777" cy="2657118"/>
          </a:xfrm>
          <a:prstGeom prst="roundRect">
            <a:avLst>
              <a:gd fmla="val 3312" name="adj"/>
            </a:avLst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10364748" y="2908102"/>
            <a:ext cx="628650" cy="628650"/>
          </a:xfrm>
          <a:prstGeom prst="roundRect">
            <a:avLst>
              <a:gd fmla="val 14544000" name="adj"/>
            </a:avLst>
          </a:prstGeom>
          <a:solidFill>
            <a:srgbClr val="EEA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17" name="Google Shape;11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37627" y="3080980"/>
            <a:ext cx="282893" cy="28289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/>
          <p:nvPr/>
        </p:nvSpPr>
        <p:spPr>
          <a:xfrm>
            <a:off x="10364748" y="3730347"/>
            <a:ext cx="3322677" cy="6548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050"/>
              <a:buFont typeface="Bricolage Grotesque"/>
              <a:buNone/>
            </a:pPr>
            <a:r>
              <a:rPr b="1" i="0" lang="en-US" sz="205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Leave with Real Connections</a:t>
            </a:r>
            <a:endParaRPr b="0" i="0" sz="2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10364748" y="4501277"/>
            <a:ext cx="3322677" cy="6448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650"/>
              <a:buFont typeface="Montserrat"/>
              <a:buNone/>
            </a:pPr>
            <a:r>
              <a:rPr b="0" i="0" lang="en-US" sz="18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People who can actually help — and want to.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6219825" y="5549265"/>
            <a:ext cx="7677150" cy="2007275"/>
          </a:xfrm>
          <a:prstGeom prst="roundRect">
            <a:avLst>
              <a:gd fmla="val 4385" name="adj"/>
            </a:avLst>
          </a:prstGeom>
          <a:solidFill>
            <a:srgbClr val="282D5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/>
          <p:nvPr/>
        </p:nvSpPr>
        <p:spPr>
          <a:xfrm>
            <a:off x="6429375" y="5758815"/>
            <a:ext cx="628650" cy="628650"/>
          </a:xfrm>
          <a:prstGeom prst="roundRect">
            <a:avLst>
              <a:gd fmla="val 14544000" name="adj"/>
            </a:avLst>
          </a:prstGeom>
          <a:solidFill>
            <a:srgbClr val="EEAE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22" name="Google Shape;12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02254" y="5931694"/>
            <a:ext cx="282893" cy="28289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6429375" y="6581061"/>
            <a:ext cx="3424118" cy="3274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90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2050"/>
              <a:buFont typeface="Bricolage Grotesque"/>
              <a:buNone/>
            </a:pPr>
            <a:r>
              <a:rPr b="1" i="0" lang="en-US" sz="205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Follow-Up Already Started</a:t>
            </a:r>
            <a:endParaRPr b="0" i="0" sz="20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/>
          <p:nvPr/>
        </p:nvSpPr>
        <p:spPr>
          <a:xfrm>
            <a:off x="6429375" y="7024568"/>
            <a:ext cx="7258050" cy="322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1515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650"/>
              <a:buFont typeface="Montserrat"/>
              <a:buNone/>
            </a:pPr>
            <a:r>
              <a:rPr b="0" i="0" lang="en-US" sz="185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No awkward "we should grab coffee" limbo.</a:t>
            </a:r>
            <a:endParaRPr b="0" i="0" sz="1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691872" y="543520"/>
            <a:ext cx="5002411" cy="6176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74"/>
              </a:lnSpc>
              <a:spcBef>
                <a:spcPts val="0"/>
              </a:spcBef>
              <a:spcAft>
                <a:spcPts val="0"/>
              </a:spcAft>
              <a:buClr>
                <a:srgbClr val="EEAEF6"/>
              </a:buClr>
              <a:buSzPts val="3850"/>
              <a:buFont typeface="Bricolage Grotesque"/>
              <a:buNone/>
            </a:pPr>
            <a:r>
              <a:rPr b="1" i="0" lang="en-US" sz="3850" u="none" cap="none" strike="noStrike">
                <a:solidFill>
                  <a:srgbClr val="EEAEF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Join Our Next Event! </a:t>
            </a:r>
            <a:endParaRPr b="0" i="0" sz="38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>
            <a:off x="2930962" y="1230035"/>
            <a:ext cx="8768358" cy="4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193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3100"/>
              <a:buFont typeface="Bricolage Grotesque"/>
              <a:buNone/>
            </a:pPr>
            <a:r>
              <a:rPr b="1" i="0" lang="en-US" sz="31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April during Raleigh-Durham Startup Week —</a:t>
            </a:r>
            <a:endParaRPr b="0" i="0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/>
          <p:nvPr/>
        </p:nvSpPr>
        <p:spPr>
          <a:xfrm>
            <a:off x="5338405" y="1793081"/>
            <a:ext cx="3953589" cy="494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4193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3100"/>
              <a:buFont typeface="Bricolage Grotesque"/>
              <a:buNone/>
            </a:pPr>
            <a:r>
              <a:rPr b="1" i="1" lang="en-US" sz="3100" u="none" cap="none" strike="noStrike">
                <a:solidFill>
                  <a:srgbClr val="E5DCE6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Time and place TBD.</a:t>
            </a:r>
            <a:endParaRPr b="0" i="1" sz="3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/>
          <p:nvPr/>
        </p:nvSpPr>
        <p:spPr>
          <a:xfrm>
            <a:off x="691872" y="2545675"/>
            <a:ext cx="13246656" cy="3698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52631"/>
              </a:lnSpc>
              <a:spcBef>
                <a:spcPts val="0"/>
              </a:spcBef>
              <a:spcAft>
                <a:spcPts val="0"/>
              </a:spcAft>
              <a:buClr>
                <a:srgbClr val="E5DCE6"/>
              </a:buClr>
              <a:buSzPts val="1900"/>
              <a:buFont typeface="Montserrat"/>
              <a:buNone/>
            </a:pPr>
            <a:r>
              <a:rPr b="0" i="0" lang="en-US" sz="2100" u="none" cap="none" strike="noStrike">
                <a:solidFill>
                  <a:srgbClr val="E5DCE6"/>
                </a:solidFill>
                <a:latin typeface="Montserrat"/>
                <a:ea typeface="Montserrat"/>
                <a:cs typeface="Montserrat"/>
                <a:sym typeface="Montserrat"/>
              </a:rPr>
              <a:t>Scan the code below to join the mailing list and get details of all upcoming events.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6"/>
          <p:cNvSpPr/>
          <p:nvPr/>
        </p:nvSpPr>
        <p:spPr>
          <a:xfrm>
            <a:off x="691872" y="3264218"/>
            <a:ext cx="4048244" cy="295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38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t/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reencoded.png" id="135" name="Google Shape;1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9939" y="3302913"/>
            <a:ext cx="4185523" cy="421647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/>
          <p:nvPr/>
        </p:nvSpPr>
        <p:spPr>
          <a:xfrm>
            <a:off x="9905286" y="3264218"/>
            <a:ext cx="4048244" cy="295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838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50"/>
              <a:buFont typeface="Arial"/>
              <a:buNone/>
            </a:pPr>
            <a:r>
              <a:t/>
            </a:r>
            <a:endParaRPr b="0" i="0" sz="15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