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Figtree"/>
      <p:regular r:id="rId15"/>
      <p:bold r:id="rId16"/>
      <p:italic r:id="rId17"/>
      <p:boldItalic r:id="rId18"/>
    </p:embeddedFont>
    <p:embeddedFont>
      <p:font typeface="Instrument Sans SemiBold"/>
      <p:regular r:id="rId19"/>
      <p:bold r:id="rId20"/>
      <p:italic r:id="rId21"/>
      <p:boldItalic r:id="rId22"/>
    </p:embeddedFont>
    <p:embeddedFont>
      <p:font typeface="Lora"/>
      <p:regular r:id="rId23"/>
      <p:bold r:id="rId24"/>
      <p:italic r:id="rId25"/>
      <p:boldItalic r:id="rId26"/>
    </p:embeddedFont>
    <p:embeddedFont>
      <p:font typeface="Libre Caslon Text"/>
      <p:regular r:id="rId27"/>
      <p:bold r:id="rId28"/>
      <p:italic r:id="rId29"/>
    </p:embeddedFont>
    <p:embeddedFont>
      <p:font typeface="Instrument Sans"/>
      <p:regular r:id="rId30"/>
      <p:bold r:id="rId31"/>
      <p:italic r:id="rId32"/>
      <p:boldItalic r:id="rId33"/>
    </p:embeddedFont>
    <p:embeddedFont>
      <p:font typeface="DM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strumentSansSemiBold-bold.fntdata"/><Relationship Id="rId22" Type="http://schemas.openxmlformats.org/officeDocument/2006/relationships/font" Target="fonts/InstrumentSansSemiBold-boldItalic.fntdata"/><Relationship Id="rId21" Type="http://schemas.openxmlformats.org/officeDocument/2006/relationships/font" Target="fonts/InstrumentSansSemiBold-italic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schemas.openxmlformats.org/officeDocument/2006/relationships/font" Target="fonts/LibreCaslonText-bold.fntdata"/><Relationship Id="rId27" Type="http://schemas.openxmlformats.org/officeDocument/2006/relationships/font" Target="fonts/LibreCaslonTex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CaslonTex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strumentSans-bold.fntdata"/><Relationship Id="rId30" Type="http://schemas.openxmlformats.org/officeDocument/2006/relationships/font" Target="fonts/InstrumentSans-regular.fntdata"/><Relationship Id="rId11" Type="http://schemas.openxmlformats.org/officeDocument/2006/relationships/slide" Target="slides/slide6.xml"/><Relationship Id="rId33" Type="http://schemas.openxmlformats.org/officeDocument/2006/relationships/font" Target="fonts/Instrumen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InstrumentSans-italic.fntdata"/><Relationship Id="rId13" Type="http://schemas.openxmlformats.org/officeDocument/2006/relationships/slide" Target="slides/slide8.xml"/><Relationship Id="rId35" Type="http://schemas.openxmlformats.org/officeDocument/2006/relationships/font" Target="fonts/DMSans-bold.fntdata"/><Relationship Id="rId12" Type="http://schemas.openxmlformats.org/officeDocument/2006/relationships/slide" Target="slides/slide7.xml"/><Relationship Id="rId34" Type="http://schemas.openxmlformats.org/officeDocument/2006/relationships/font" Target="fonts/DMSans-regular.fntdata"/><Relationship Id="rId15" Type="http://schemas.openxmlformats.org/officeDocument/2006/relationships/font" Target="fonts/Figtree-regular.fntdata"/><Relationship Id="rId37" Type="http://schemas.openxmlformats.org/officeDocument/2006/relationships/font" Target="fonts/DMSans-boldItalic.fntdata"/><Relationship Id="rId14" Type="http://schemas.openxmlformats.org/officeDocument/2006/relationships/slide" Target="slides/slide9.xml"/><Relationship Id="rId36" Type="http://schemas.openxmlformats.org/officeDocument/2006/relationships/font" Target="fonts/DMSans-italic.fntdata"/><Relationship Id="rId17" Type="http://schemas.openxmlformats.org/officeDocument/2006/relationships/font" Target="fonts/Figtree-italic.fntdata"/><Relationship Id="rId16" Type="http://schemas.openxmlformats.org/officeDocument/2006/relationships/font" Target="fonts/Figtree-bold.fntdata"/><Relationship Id="rId19" Type="http://schemas.openxmlformats.org/officeDocument/2006/relationships/font" Target="fonts/InstrumentSansSemiBold-regular.fntdata"/><Relationship Id="rId18" Type="http://schemas.openxmlformats.org/officeDocument/2006/relationships/font" Target="fonts/Figtre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baf185bc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baf185bc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949ae1f5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c949ae1f5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responsible for the behavior of hard systems, and as a result have put a lot of effort into creating a hardened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Turns out you are also </a:t>
            </a:r>
            <a:r>
              <a:rPr lang="en"/>
              <a:t>responsible</a:t>
            </a:r>
            <a:r>
              <a:rPr lang="en"/>
              <a:t> for the behavior of soft systems, and more terrifyingly we are letting the boundary erode.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65735e30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65735e30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responsible for the behavior of hard systems, and as a result have put a lot of effort into creating a hardened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Turns out you are also responsible for the behavior of soft systems, and more terrifyingly we are letting the boundary erode.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965735e30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965735e30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965735e30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965735e30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965735e30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965735e30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965735e30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965735e30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65735e30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965735e30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c949ae1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c949ae1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 type="title">
  <p:cSld name="TITLE">
    <p:bg>
      <p:bgPr>
        <a:solidFill>
          <a:srgbClr val="F9FAF9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68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5" name="Google Shape;15;p2" title="Logo Light.png"/>
          <p:cNvPicPr preferRelativeResize="0"/>
          <p:nvPr/>
        </p:nvPicPr>
        <p:blipFill rotWithShape="1">
          <a:blip r:embed="rId2">
            <a:alphaModFix/>
          </a:blip>
          <a:srcRect b="-14732" l="-1041" r="-1041" t="0"/>
          <a:stretch/>
        </p:blipFill>
        <p:spPr>
          <a:xfrm>
            <a:off x="8047875" y="4694299"/>
            <a:ext cx="640527" cy="107925"/>
          </a:xfrm>
          <a:prstGeom prst="rect">
            <a:avLst/>
          </a:prstGeom>
          <a:solidFill>
            <a:srgbClr val="2D684B"/>
          </a:solidFill>
          <a:ln>
            <a:noFill/>
          </a:ln>
        </p:spPr>
      </p:pic>
      <p:pic>
        <p:nvPicPr>
          <p:cNvPr id="16" name="Google Shape;16;p2" title="title.png"/>
          <p:cNvPicPr preferRelativeResize="0"/>
          <p:nvPr/>
        </p:nvPicPr>
        <p:blipFill rotWithShape="1">
          <a:blip r:embed="rId3">
            <a:alphaModFix amt="20000"/>
          </a:blip>
          <a:srcRect b="34496" l="-2916" r="65091" t="-14515"/>
          <a:stretch/>
        </p:blipFill>
        <p:spPr>
          <a:xfrm rot="-5400000">
            <a:off x="5256837" y="-952513"/>
            <a:ext cx="2941901" cy="48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311708" y="2928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FAF9"/>
              </a:buClr>
              <a:buSzPts val="4000"/>
              <a:buFont typeface="Lora"/>
              <a:buNone/>
              <a:defRPr b="0" sz="4000">
                <a:solidFill>
                  <a:srgbClr val="F9FAF9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11700" y="2382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Font typeface="Instrument Sans"/>
              <a:buNone/>
              <a:defRPr sz="2800">
                <a:solidFill>
                  <a:srgbClr val="E2E2DC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SECTION_TITLE_AND_DESCRIPTION">
    <p:bg>
      <p:bgPr>
        <a:solidFill>
          <a:srgbClr val="F9FAF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9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362037" y="724075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ora"/>
              <a:buNone/>
              <a:defRPr b="0" sz="32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362037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Instrument Sans"/>
              <a:buNone/>
              <a:defRPr sz="21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1" title="Design Element Blue.png"/>
          <p:cNvPicPr preferRelativeResize="0"/>
          <p:nvPr/>
        </p:nvPicPr>
        <p:blipFill rotWithShape="1">
          <a:blip r:embed="rId2">
            <a:alphaModFix amt="20000"/>
          </a:blip>
          <a:srcRect b="47794" l="0" r="60358" t="0"/>
          <a:stretch/>
        </p:blipFill>
        <p:spPr>
          <a:xfrm flipH="1" rot="10799996">
            <a:off x="7325750" y="-6649"/>
            <a:ext cx="1826250" cy="217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 title="Logo Light Blue.png"/>
          <p:cNvPicPr preferRelativeResize="0"/>
          <p:nvPr/>
        </p:nvPicPr>
        <p:blipFill rotWithShape="1">
          <a:blip r:embed="rId3">
            <a:alphaModFix/>
          </a:blip>
          <a:srcRect b="-11728" l="0" r="0" t="-11728"/>
          <a:stretch/>
        </p:blipFill>
        <p:spPr>
          <a:xfrm>
            <a:off x="8056475" y="4685500"/>
            <a:ext cx="627927" cy="11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1"/>
          <p:cNvCxnSpPr/>
          <p:nvPr/>
        </p:nvCxnSpPr>
        <p:spPr>
          <a:xfrm>
            <a:off x="5047275" y="4624125"/>
            <a:ext cx="3645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SECTION_TITLE_AND_DESCRIPTION_3">
    <p:bg>
      <p:bgPr>
        <a:solidFill>
          <a:srgbClr val="F9FAF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9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71" name="Google Shape;7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2"/>
          <p:cNvSpPr txBox="1"/>
          <p:nvPr>
            <p:ph type="title"/>
          </p:nvPr>
        </p:nvSpPr>
        <p:spPr>
          <a:xfrm>
            <a:off x="362037" y="724075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Lora"/>
              <a:buNone/>
              <a:defRPr b="0" sz="32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362037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Instrument Sans"/>
              <a:buNone/>
              <a:defRPr sz="21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2" title="Design Element Blue.png"/>
          <p:cNvPicPr preferRelativeResize="0"/>
          <p:nvPr/>
        </p:nvPicPr>
        <p:blipFill rotWithShape="1">
          <a:blip r:embed="rId2">
            <a:alphaModFix amt="20000"/>
          </a:blip>
          <a:srcRect b="47794" l="0" r="60358" t="0"/>
          <a:stretch/>
        </p:blipFill>
        <p:spPr>
          <a:xfrm flipH="1" rot="10799996">
            <a:off x="7325750" y="-6649"/>
            <a:ext cx="1826250" cy="217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 title="Logo Light.png"/>
          <p:cNvPicPr preferRelativeResize="0"/>
          <p:nvPr/>
        </p:nvPicPr>
        <p:blipFill rotWithShape="1">
          <a:blip r:embed="rId3">
            <a:alphaModFix/>
          </a:blip>
          <a:srcRect b="-14732" l="-1041" r="-1041" t="0"/>
          <a:stretch/>
        </p:blipFill>
        <p:spPr>
          <a:xfrm>
            <a:off x="8047875" y="4694299"/>
            <a:ext cx="640527" cy="107925"/>
          </a:xfrm>
          <a:prstGeom prst="rect">
            <a:avLst/>
          </a:prstGeom>
          <a:solidFill>
            <a:srgbClr val="2D684B"/>
          </a:solidFill>
          <a:ln>
            <a:noFill/>
          </a:ln>
        </p:spPr>
      </p:pic>
      <p:cxnSp>
        <p:nvCxnSpPr>
          <p:cNvPr id="78" name="Google Shape;78;p12"/>
          <p:cNvCxnSpPr/>
          <p:nvPr/>
        </p:nvCxnSpPr>
        <p:spPr>
          <a:xfrm>
            <a:off x="5047275" y="4624125"/>
            <a:ext cx="3645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2">
    <p:bg>
      <p:bgPr>
        <a:solidFill>
          <a:srgbClr val="F9FAF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361007" y="724075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b="0" sz="32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13"/>
          <p:cNvSpPr txBox="1"/>
          <p:nvPr>
            <p:ph idx="1" type="subTitle"/>
          </p:nvPr>
        </p:nvSpPr>
        <p:spPr>
          <a:xfrm>
            <a:off x="361007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Instrument Sans"/>
              <a:buNone/>
              <a:defRPr sz="21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Font typeface="Instrument Sans"/>
              <a:buChar char="●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○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■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●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○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■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●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○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Font typeface="Instrument Sans"/>
              <a:buChar char="■"/>
              <a:defRPr>
                <a:solidFill>
                  <a:srgbClr val="002A3E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&gt; Image">
  <p:cSld name="SECTION_TITLE_AND_DESCRIPTION_1">
    <p:bg>
      <p:bgPr>
        <a:solidFill>
          <a:srgbClr val="F9FAF9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361350" y="914700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b="0" sz="32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361350" y="29937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Instrument Sans"/>
              <a:buNone/>
              <a:defRPr sz="16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None/>
              <a:defRPr sz="21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4574100" y="0"/>
            <a:ext cx="4569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&gt; Content ">
  <p:cSld name="SECTION_TITLE_AND_DESCRIPTION_1_1">
    <p:bg>
      <p:bgPr>
        <a:solidFill>
          <a:srgbClr val="F9FAF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4856100" y="914700"/>
            <a:ext cx="4045200" cy="19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b="0" sz="32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4856100" y="29937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Instrument Sans"/>
              <a:buNone/>
              <a:defRPr sz="16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None/>
              <a:defRPr sz="1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0" y="0"/>
            <a:ext cx="4569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9FAF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457190" y="3921808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strument Sans"/>
              <a:buNone/>
              <a:defRPr>
                <a:solidFill>
                  <a:schemeClr val="accen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F9FAF9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hasCustomPrompt="1" type="title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Instrument Sans SemiBold"/>
              <a:buNone/>
              <a:defRPr b="0" sz="12000"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blank">
  <p:cSld name="BLANK">
    <p:bg>
      <p:bgPr>
        <a:solidFill>
          <a:srgbClr val="F9FAF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93F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1374600" y="1078688"/>
            <a:ext cx="6414900" cy="21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None/>
              <a:defRPr sz="2000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2151900" y="3593350"/>
            <a:ext cx="53895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06" name="Google Shape;106;p18"/>
          <p:cNvSpPr/>
          <p:nvPr>
            <p:ph idx="3" type="pic"/>
          </p:nvPr>
        </p:nvSpPr>
        <p:spPr>
          <a:xfrm>
            <a:off x="1374600" y="3657550"/>
            <a:ext cx="548700" cy="5487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07" name="Google Shape;107;p18" title="Logo Light Purple.png"/>
          <p:cNvPicPr preferRelativeResize="0"/>
          <p:nvPr/>
        </p:nvPicPr>
        <p:blipFill rotWithShape="1">
          <a:blip r:embed="rId2">
            <a:alphaModFix/>
          </a:blip>
          <a:srcRect b="0" l="-2532" r="-2543" t="0"/>
          <a:stretch/>
        </p:blipFill>
        <p:spPr>
          <a:xfrm>
            <a:off x="8040652" y="4695899"/>
            <a:ext cx="658248" cy="94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8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BLANK_2">
    <p:bg>
      <p:bgPr>
        <a:solidFill>
          <a:srgbClr val="F9FAF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/>
          <p:nvPr/>
        </p:nvSpPr>
        <p:spPr>
          <a:xfrm>
            <a:off x="0" y="0"/>
            <a:ext cx="9200400" cy="52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1" type="subTitle"/>
          </p:nvPr>
        </p:nvSpPr>
        <p:spPr>
          <a:xfrm>
            <a:off x="1374600" y="906425"/>
            <a:ext cx="6414900" cy="21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ora"/>
              <a:buNone/>
              <a:defRPr sz="2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ora"/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2151900" y="3593350"/>
            <a:ext cx="53895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 sz="16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14" name="Google Shape;114;p19"/>
          <p:cNvSpPr/>
          <p:nvPr>
            <p:ph idx="3" type="pic"/>
          </p:nvPr>
        </p:nvSpPr>
        <p:spPr>
          <a:xfrm>
            <a:off x="1374600" y="3657550"/>
            <a:ext cx="548700" cy="5487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15" name="Google Shape;115;p19" title="Logo Light.png"/>
          <p:cNvPicPr preferRelativeResize="0"/>
          <p:nvPr/>
        </p:nvPicPr>
        <p:blipFill rotWithShape="1">
          <a:blip r:embed="rId2">
            <a:alphaModFix/>
          </a:blip>
          <a:srcRect b="-14732" l="-1041" r="-1041" t="0"/>
          <a:stretch/>
        </p:blipFill>
        <p:spPr>
          <a:xfrm>
            <a:off x="8047875" y="4694299"/>
            <a:ext cx="640527" cy="107925"/>
          </a:xfrm>
          <a:prstGeom prst="rect">
            <a:avLst/>
          </a:prstGeom>
          <a:solidFill>
            <a:srgbClr val="2D684B"/>
          </a:solidFill>
          <a:ln>
            <a:noFill/>
          </a:ln>
        </p:spPr>
      </p:pic>
      <p:cxnSp>
        <p:nvCxnSpPr>
          <p:cNvPr id="116" name="Google Shape;116;p19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">
  <p:cSld name="BLANK_1">
    <p:bg>
      <p:bgPr>
        <a:solidFill>
          <a:srgbClr val="F9FAF9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968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/>
          <p:nvPr>
            <p:ph idx="2" type="pic"/>
          </p:nvPr>
        </p:nvSpPr>
        <p:spPr>
          <a:xfrm>
            <a:off x="4572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4572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21" name="Google Shape;121;p20"/>
          <p:cNvSpPr/>
          <p:nvPr>
            <p:ph idx="3" type="pic"/>
          </p:nvPr>
        </p:nvSpPr>
        <p:spPr>
          <a:xfrm>
            <a:off x="26575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0"/>
          <p:cNvSpPr/>
          <p:nvPr>
            <p:ph idx="4" type="pic"/>
          </p:nvPr>
        </p:nvSpPr>
        <p:spPr>
          <a:xfrm>
            <a:off x="48578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0"/>
          <p:cNvSpPr/>
          <p:nvPr>
            <p:ph idx="5" type="pic"/>
          </p:nvPr>
        </p:nvSpPr>
        <p:spPr>
          <a:xfrm>
            <a:off x="70581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0"/>
          <p:cNvSpPr txBox="1"/>
          <p:nvPr>
            <p:ph idx="6" type="body"/>
          </p:nvPr>
        </p:nvSpPr>
        <p:spPr>
          <a:xfrm>
            <a:off x="26575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7" type="body"/>
          </p:nvPr>
        </p:nvSpPr>
        <p:spPr>
          <a:xfrm>
            <a:off x="48578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8" type="body"/>
          </p:nvPr>
        </p:nvSpPr>
        <p:spPr>
          <a:xfrm>
            <a:off x="70581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457200" y="457200"/>
            <a:ext cx="5649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cxnSp>
        <p:nvCxnSpPr>
          <p:cNvPr id="128" name="Google Shape;128;p20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_1">
    <p:bg>
      <p:bgPr>
        <a:solidFill>
          <a:srgbClr val="F9FAF9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50" y="150"/>
            <a:ext cx="9144000" cy="5143500"/>
          </a:xfrm>
          <a:prstGeom prst="rect">
            <a:avLst/>
          </a:prstGeom>
          <a:solidFill>
            <a:srgbClr val="265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311708" y="295228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ora"/>
              <a:buNone/>
              <a:defRPr b="0" sz="4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11700" y="238477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strument Sans"/>
              <a:buNone/>
              <a:defRPr sz="28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 title="Logo Light Blue.png"/>
          <p:cNvPicPr preferRelativeResize="0"/>
          <p:nvPr/>
        </p:nvPicPr>
        <p:blipFill rotWithShape="1">
          <a:blip r:embed="rId2">
            <a:alphaModFix/>
          </a:blip>
          <a:srcRect b="-11728" l="0" r="0" t="-11728"/>
          <a:stretch/>
        </p:blipFill>
        <p:spPr>
          <a:xfrm>
            <a:off x="8056475" y="4685500"/>
            <a:ext cx="627927" cy="1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title="Design Element Light Blue.png"/>
          <p:cNvPicPr preferRelativeResize="0"/>
          <p:nvPr/>
        </p:nvPicPr>
        <p:blipFill rotWithShape="1">
          <a:blip r:embed="rId3">
            <a:alphaModFix amt="5000"/>
          </a:blip>
          <a:srcRect b="0" l="0" r="30168" t="35120"/>
          <a:stretch/>
        </p:blipFill>
        <p:spPr>
          <a:xfrm flipH="1">
            <a:off x="-2" y="0"/>
            <a:ext cx="2791177" cy="26356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Dark">
  <p:cSld name="BLANK_1_2">
    <p:bg>
      <p:bgPr>
        <a:solidFill>
          <a:srgbClr val="F9FAF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0" y="-16700"/>
            <a:ext cx="9144000" cy="51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72458" y="4968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1"/>
          <p:cNvSpPr/>
          <p:nvPr>
            <p:ph idx="2" type="pic"/>
          </p:nvPr>
        </p:nvSpPr>
        <p:spPr>
          <a:xfrm>
            <a:off x="4572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4572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34" name="Google Shape;134;p21"/>
          <p:cNvSpPr/>
          <p:nvPr>
            <p:ph idx="3" type="pic"/>
          </p:nvPr>
        </p:nvSpPr>
        <p:spPr>
          <a:xfrm>
            <a:off x="26575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1"/>
          <p:cNvSpPr/>
          <p:nvPr>
            <p:ph idx="4" type="pic"/>
          </p:nvPr>
        </p:nvSpPr>
        <p:spPr>
          <a:xfrm>
            <a:off x="48578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1"/>
          <p:cNvSpPr/>
          <p:nvPr>
            <p:ph idx="5" type="pic"/>
          </p:nvPr>
        </p:nvSpPr>
        <p:spPr>
          <a:xfrm>
            <a:off x="70581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1"/>
          <p:cNvSpPr txBox="1"/>
          <p:nvPr>
            <p:ph idx="6" type="body"/>
          </p:nvPr>
        </p:nvSpPr>
        <p:spPr>
          <a:xfrm>
            <a:off x="26575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7" type="body"/>
          </p:nvPr>
        </p:nvSpPr>
        <p:spPr>
          <a:xfrm>
            <a:off x="48578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8" type="body"/>
          </p:nvPr>
        </p:nvSpPr>
        <p:spPr>
          <a:xfrm>
            <a:off x="70581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506300" y="457200"/>
            <a:ext cx="5649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b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41" name="Google Shape;141;p21" title="Design Element Blue.png"/>
          <p:cNvPicPr preferRelativeResize="0"/>
          <p:nvPr/>
        </p:nvPicPr>
        <p:blipFill rotWithShape="1">
          <a:blip r:embed="rId2">
            <a:alphaModFix amt="20000"/>
          </a:blip>
          <a:srcRect b="32904" l="0" r="47324" t="0"/>
          <a:stretch/>
        </p:blipFill>
        <p:spPr>
          <a:xfrm rot="-5400003">
            <a:off x="6579112" y="-289739"/>
            <a:ext cx="2280725" cy="280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title="Logo Light Blue.png"/>
          <p:cNvPicPr preferRelativeResize="0"/>
          <p:nvPr/>
        </p:nvPicPr>
        <p:blipFill rotWithShape="1">
          <a:blip r:embed="rId3">
            <a:alphaModFix/>
          </a:blip>
          <a:srcRect b="-11728" l="0" r="0" t="-11728"/>
          <a:stretch/>
        </p:blipFill>
        <p:spPr>
          <a:xfrm>
            <a:off x="8056475" y="4685500"/>
            <a:ext cx="627927" cy="11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1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Green">
  <p:cSld name="BLANK_1_2_2"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0" y="-16700"/>
            <a:ext cx="9144000" cy="5160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472458" y="4968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2"/>
          <p:cNvSpPr/>
          <p:nvPr>
            <p:ph idx="2" type="pic"/>
          </p:nvPr>
        </p:nvSpPr>
        <p:spPr>
          <a:xfrm>
            <a:off x="4572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4572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49" name="Google Shape;149;p22"/>
          <p:cNvSpPr/>
          <p:nvPr>
            <p:ph idx="3" type="pic"/>
          </p:nvPr>
        </p:nvSpPr>
        <p:spPr>
          <a:xfrm>
            <a:off x="26575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2"/>
          <p:cNvSpPr/>
          <p:nvPr>
            <p:ph idx="4" type="pic"/>
          </p:nvPr>
        </p:nvSpPr>
        <p:spPr>
          <a:xfrm>
            <a:off x="48578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2"/>
          <p:cNvSpPr/>
          <p:nvPr>
            <p:ph idx="5" type="pic"/>
          </p:nvPr>
        </p:nvSpPr>
        <p:spPr>
          <a:xfrm>
            <a:off x="7058100" y="1438275"/>
            <a:ext cx="1628700" cy="16287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2"/>
          <p:cNvSpPr txBox="1"/>
          <p:nvPr>
            <p:ph idx="6" type="body"/>
          </p:nvPr>
        </p:nvSpPr>
        <p:spPr>
          <a:xfrm>
            <a:off x="26575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7" type="body"/>
          </p:nvPr>
        </p:nvSpPr>
        <p:spPr>
          <a:xfrm>
            <a:off x="48578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8" type="body"/>
          </p:nvPr>
        </p:nvSpPr>
        <p:spPr>
          <a:xfrm>
            <a:off x="7058100" y="3295575"/>
            <a:ext cx="16287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506300" y="457200"/>
            <a:ext cx="5649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ra"/>
              <a:buNone/>
              <a:defRPr b="0">
                <a:solidFill>
                  <a:schemeClr val="accent3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56" name="Google Shape;156;p22" title="Logo Light Blue.png"/>
          <p:cNvPicPr preferRelativeResize="0"/>
          <p:nvPr/>
        </p:nvPicPr>
        <p:blipFill rotWithShape="1">
          <a:blip r:embed="rId2">
            <a:alphaModFix/>
          </a:blip>
          <a:srcRect b="-11728" l="0" r="0" t="-11728"/>
          <a:stretch/>
        </p:blipFill>
        <p:spPr>
          <a:xfrm>
            <a:off x="8056475" y="4685500"/>
            <a:ext cx="627927" cy="11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2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2" title="Design Element White.png"/>
          <p:cNvPicPr preferRelativeResize="0"/>
          <p:nvPr/>
        </p:nvPicPr>
        <p:blipFill rotWithShape="1">
          <a:blip r:embed="rId3">
            <a:alphaModFix amt="10000"/>
          </a:blip>
          <a:srcRect b="27824" l="15082" r="0" t="0"/>
          <a:stretch/>
        </p:blipFill>
        <p:spPr>
          <a:xfrm>
            <a:off x="0" y="3243050"/>
            <a:ext cx="2994975" cy="190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Icons">
  <p:cSld name="BLANK_1_1">
    <p:bg>
      <p:bgPr>
        <a:solidFill>
          <a:srgbClr val="F9FAF9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3"/>
          <p:cNvSpPr/>
          <p:nvPr>
            <p:ph idx="2" type="pic"/>
          </p:nvPr>
        </p:nvSpPr>
        <p:spPr>
          <a:xfrm>
            <a:off x="457050" y="1246663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type="title"/>
          </p:nvPr>
        </p:nvSpPr>
        <p:spPr>
          <a:xfrm>
            <a:off x="457050" y="457200"/>
            <a:ext cx="5649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" type="subTitle"/>
          </p:nvPr>
        </p:nvSpPr>
        <p:spPr>
          <a:xfrm>
            <a:off x="457200" y="2213563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Lora"/>
              <a:buNone/>
              <a:defRPr sz="1600"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3" type="body"/>
          </p:nvPr>
        </p:nvSpPr>
        <p:spPr>
          <a:xfrm>
            <a:off x="476250" y="2984563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65" name="Google Shape;165;p23"/>
          <p:cNvSpPr/>
          <p:nvPr>
            <p:ph idx="4" type="pic"/>
          </p:nvPr>
        </p:nvSpPr>
        <p:spPr>
          <a:xfrm>
            <a:off x="3305100" y="1246663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3"/>
          <p:cNvSpPr txBox="1"/>
          <p:nvPr>
            <p:ph idx="5" type="subTitle"/>
          </p:nvPr>
        </p:nvSpPr>
        <p:spPr>
          <a:xfrm>
            <a:off x="3305250" y="2213563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Lora"/>
              <a:buNone/>
              <a:defRPr sz="1600"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67" name="Google Shape;167;p23"/>
          <p:cNvSpPr txBox="1"/>
          <p:nvPr>
            <p:ph idx="6" type="body"/>
          </p:nvPr>
        </p:nvSpPr>
        <p:spPr>
          <a:xfrm>
            <a:off x="3324300" y="2984563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  <p:sp>
        <p:nvSpPr>
          <p:cNvPr id="168" name="Google Shape;168;p23"/>
          <p:cNvSpPr/>
          <p:nvPr>
            <p:ph idx="7" type="pic"/>
          </p:nvPr>
        </p:nvSpPr>
        <p:spPr>
          <a:xfrm>
            <a:off x="6153150" y="1246663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3"/>
          <p:cNvSpPr txBox="1"/>
          <p:nvPr>
            <p:ph idx="8" type="subTitle"/>
          </p:nvPr>
        </p:nvSpPr>
        <p:spPr>
          <a:xfrm>
            <a:off x="6153300" y="2213563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Lora"/>
              <a:buNone/>
              <a:defRPr sz="1600"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Lora"/>
              <a:buNone/>
              <a:defRPr>
                <a:solidFill>
                  <a:srgbClr val="21212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9" type="body"/>
          </p:nvPr>
        </p:nvSpPr>
        <p:spPr>
          <a:xfrm>
            <a:off x="6172350" y="2984563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800"/>
              <a:buChar char="●"/>
              <a:defRPr>
                <a:solidFill>
                  <a:srgbClr val="002A3E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●"/>
              <a:defRPr>
                <a:solidFill>
                  <a:srgbClr val="002A3E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○"/>
              <a:defRPr>
                <a:solidFill>
                  <a:srgbClr val="002A3E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2A3E"/>
              </a:buClr>
              <a:buSzPts val="1400"/>
              <a:buChar char="■"/>
              <a:defRPr>
                <a:solidFill>
                  <a:srgbClr val="002A3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 Icons Dark">
  <p:cSld name="BLANK_1_1_2">
    <p:bg>
      <p:bgPr>
        <a:solidFill>
          <a:srgbClr val="F9FAF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0" y="-16700"/>
            <a:ext cx="9144000" cy="51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4"/>
          <p:cNvSpPr/>
          <p:nvPr>
            <p:ph idx="2" type="pic"/>
          </p:nvPr>
        </p:nvSpPr>
        <p:spPr>
          <a:xfrm>
            <a:off x="457050" y="1679400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24"/>
          <p:cNvSpPr txBox="1"/>
          <p:nvPr>
            <p:ph type="title"/>
          </p:nvPr>
        </p:nvSpPr>
        <p:spPr>
          <a:xfrm>
            <a:off x="476250" y="457200"/>
            <a:ext cx="56490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ora"/>
              <a:buNone/>
              <a:defRPr b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" type="subTitle"/>
          </p:nvPr>
        </p:nvSpPr>
        <p:spPr>
          <a:xfrm>
            <a:off x="457200" y="2646300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3" type="body"/>
          </p:nvPr>
        </p:nvSpPr>
        <p:spPr>
          <a:xfrm>
            <a:off x="476250" y="3417300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78" name="Google Shape;178;p24"/>
          <p:cNvSpPr/>
          <p:nvPr>
            <p:ph idx="4" type="pic"/>
          </p:nvPr>
        </p:nvSpPr>
        <p:spPr>
          <a:xfrm>
            <a:off x="3305100" y="1679400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4"/>
          <p:cNvSpPr txBox="1"/>
          <p:nvPr>
            <p:ph idx="5" type="subTitle"/>
          </p:nvPr>
        </p:nvSpPr>
        <p:spPr>
          <a:xfrm>
            <a:off x="3305250" y="2646300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idx="6" type="body"/>
          </p:nvPr>
        </p:nvSpPr>
        <p:spPr>
          <a:xfrm>
            <a:off x="3324300" y="3417300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81" name="Google Shape;181;p24"/>
          <p:cNvSpPr/>
          <p:nvPr>
            <p:ph idx="7" type="pic"/>
          </p:nvPr>
        </p:nvSpPr>
        <p:spPr>
          <a:xfrm>
            <a:off x="6153150" y="1679400"/>
            <a:ext cx="814500" cy="8145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4"/>
          <p:cNvSpPr txBox="1"/>
          <p:nvPr>
            <p:ph idx="8" type="subTitle"/>
          </p:nvPr>
        </p:nvSpPr>
        <p:spPr>
          <a:xfrm>
            <a:off x="6153300" y="2646300"/>
            <a:ext cx="25146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ora"/>
              <a:buNone/>
              <a:defRPr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83" name="Google Shape;183;p24"/>
          <p:cNvSpPr txBox="1"/>
          <p:nvPr>
            <p:ph idx="9" type="body"/>
          </p:nvPr>
        </p:nvSpPr>
        <p:spPr>
          <a:xfrm>
            <a:off x="6172350" y="3417300"/>
            <a:ext cx="25146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pic>
        <p:nvPicPr>
          <p:cNvPr id="184" name="Google Shape;184;p24" title="Design Element Blue.png"/>
          <p:cNvPicPr preferRelativeResize="0"/>
          <p:nvPr/>
        </p:nvPicPr>
        <p:blipFill rotWithShape="1">
          <a:blip r:embed="rId2">
            <a:alphaModFix amt="20000"/>
          </a:blip>
          <a:srcRect b="32904" l="0" r="34189" t="0"/>
          <a:stretch/>
        </p:blipFill>
        <p:spPr>
          <a:xfrm rot="-2">
            <a:off x="6294775" y="2342351"/>
            <a:ext cx="2849376" cy="280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">
  <p:cSld name="BLANK_1_1_2_1">
    <p:bg>
      <p:bgPr>
        <a:solidFill>
          <a:srgbClr val="F9FAF9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/>
          <p:nvPr/>
        </p:nvSpPr>
        <p:spPr>
          <a:xfrm>
            <a:off x="0" y="925913"/>
            <a:ext cx="1753500" cy="3688200"/>
          </a:xfrm>
          <a:prstGeom prst="rect">
            <a:avLst/>
          </a:prstGeom>
          <a:solidFill>
            <a:srgbClr val="F9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457050" y="1295113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5"/>
          <p:cNvSpPr txBox="1"/>
          <p:nvPr>
            <p:ph type="title"/>
          </p:nvPr>
        </p:nvSpPr>
        <p:spPr>
          <a:xfrm>
            <a:off x="457050" y="457200"/>
            <a:ext cx="8239200" cy="5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ra"/>
              <a:buNone/>
              <a:defRPr b="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457050" y="1296413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2" type="body"/>
          </p:nvPr>
        </p:nvSpPr>
        <p:spPr>
          <a:xfrm>
            <a:off x="482125" y="2166263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2" name="Google Shape;192;p25"/>
          <p:cNvSpPr/>
          <p:nvPr/>
        </p:nvSpPr>
        <p:spPr>
          <a:xfrm>
            <a:off x="3223325" y="1295113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3" name="Google Shape;193;p25"/>
          <p:cNvSpPr txBox="1"/>
          <p:nvPr>
            <p:ph idx="3" type="subTitle"/>
          </p:nvPr>
        </p:nvSpPr>
        <p:spPr>
          <a:xfrm>
            <a:off x="3223325" y="1296413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4" name="Google Shape;194;p25"/>
          <p:cNvSpPr txBox="1"/>
          <p:nvPr>
            <p:ph idx="4" type="body"/>
          </p:nvPr>
        </p:nvSpPr>
        <p:spPr>
          <a:xfrm>
            <a:off x="3248400" y="2166263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5" name="Google Shape;195;p25"/>
          <p:cNvSpPr/>
          <p:nvPr/>
        </p:nvSpPr>
        <p:spPr>
          <a:xfrm>
            <a:off x="5983750" y="1295113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96" name="Google Shape;196;p25"/>
          <p:cNvSpPr txBox="1"/>
          <p:nvPr>
            <p:ph idx="5" type="subTitle"/>
          </p:nvPr>
        </p:nvSpPr>
        <p:spPr>
          <a:xfrm>
            <a:off x="5983750" y="1296413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197" name="Google Shape;197;p25"/>
          <p:cNvSpPr txBox="1"/>
          <p:nvPr>
            <p:ph idx="6" type="body"/>
          </p:nvPr>
        </p:nvSpPr>
        <p:spPr>
          <a:xfrm>
            <a:off x="6008825" y="2166263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pic>
        <p:nvPicPr>
          <p:cNvPr id="198" name="Google Shape;198;p25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457050" y="3171137"/>
            <a:ext cx="2712600" cy="12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3232925" y="3171137"/>
            <a:ext cx="2703001" cy="12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5989600" y="3171137"/>
            <a:ext cx="2703001" cy="12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0" y="4629700"/>
            <a:ext cx="1753500" cy="513900"/>
          </a:xfrm>
          <a:prstGeom prst="rect">
            <a:avLst/>
          </a:prstGeom>
          <a:solidFill>
            <a:srgbClr val="F9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cing 1">
  <p:cSld name="BLANK_1_1_2_1_1">
    <p:bg>
      <p:bgPr>
        <a:solidFill>
          <a:srgbClr val="F9FAF9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457050" y="1294132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6"/>
          <p:cNvSpPr txBox="1"/>
          <p:nvPr>
            <p:ph type="title"/>
          </p:nvPr>
        </p:nvSpPr>
        <p:spPr>
          <a:xfrm>
            <a:off x="457050" y="457200"/>
            <a:ext cx="8239200" cy="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" type="subTitle"/>
          </p:nvPr>
        </p:nvSpPr>
        <p:spPr>
          <a:xfrm>
            <a:off x="457050" y="1295432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482125" y="2165282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08" name="Google Shape;208;p26"/>
          <p:cNvSpPr/>
          <p:nvPr/>
        </p:nvSpPr>
        <p:spPr>
          <a:xfrm>
            <a:off x="3223325" y="1294132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9" name="Google Shape;209;p26"/>
          <p:cNvSpPr txBox="1"/>
          <p:nvPr>
            <p:ph idx="3" type="subTitle"/>
          </p:nvPr>
        </p:nvSpPr>
        <p:spPr>
          <a:xfrm>
            <a:off x="3223325" y="1295432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0" name="Google Shape;210;p26"/>
          <p:cNvSpPr txBox="1"/>
          <p:nvPr>
            <p:ph idx="4" type="body"/>
          </p:nvPr>
        </p:nvSpPr>
        <p:spPr>
          <a:xfrm>
            <a:off x="3248400" y="2165282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1" name="Google Shape;211;p26"/>
          <p:cNvSpPr/>
          <p:nvPr/>
        </p:nvSpPr>
        <p:spPr>
          <a:xfrm>
            <a:off x="5983750" y="1294132"/>
            <a:ext cx="2712600" cy="3084000"/>
          </a:xfrm>
          <a:prstGeom prst="roundRect">
            <a:avLst>
              <a:gd fmla="val 4114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2" name="Google Shape;212;p26"/>
          <p:cNvSpPr txBox="1"/>
          <p:nvPr>
            <p:ph idx="5" type="subTitle"/>
          </p:nvPr>
        </p:nvSpPr>
        <p:spPr>
          <a:xfrm>
            <a:off x="5983750" y="1295432"/>
            <a:ext cx="2514600" cy="431100"/>
          </a:xfrm>
          <a:prstGeom prst="rect">
            <a:avLst/>
          </a:prstGeom>
        </p:spPr>
        <p:txBody>
          <a:bodyPr anchorCtr="0" anchor="t" bIns="0" lIns="182875" spcFirstLastPara="1" rIns="182875" wrap="square" tIns="18287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ora"/>
              <a:buNone/>
              <a:defRPr sz="16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None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213" name="Google Shape;213;p26"/>
          <p:cNvSpPr txBox="1"/>
          <p:nvPr>
            <p:ph idx="6" type="body"/>
          </p:nvPr>
        </p:nvSpPr>
        <p:spPr>
          <a:xfrm>
            <a:off x="6008825" y="2165282"/>
            <a:ext cx="2514600" cy="1269000"/>
          </a:xfrm>
          <a:prstGeom prst="rect">
            <a:avLst/>
          </a:prstGeom>
        </p:spPr>
        <p:txBody>
          <a:bodyPr anchorCtr="0" anchor="t" bIns="182875" lIns="182875" spcFirstLastPara="1" rIns="182875" wrap="square" tIns="18287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●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○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strument Sans"/>
              <a:buChar char="■"/>
              <a:def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pic>
        <p:nvPicPr>
          <p:cNvPr id="214" name="Google Shape;214;p26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457050" y="3170157"/>
            <a:ext cx="2712600" cy="12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3232925" y="3170157"/>
            <a:ext cx="2703001" cy="12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 title="card.png"/>
          <p:cNvPicPr preferRelativeResize="0"/>
          <p:nvPr/>
        </p:nvPicPr>
        <p:blipFill rotWithShape="1">
          <a:blip r:embed="rId2">
            <a:alphaModFix amt="8000"/>
          </a:blip>
          <a:srcRect b="63583" l="20329" r="15663" t="0"/>
          <a:stretch/>
        </p:blipFill>
        <p:spPr>
          <a:xfrm>
            <a:off x="5989600" y="3170157"/>
            <a:ext cx="2703001" cy="12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CUSTOM">
    <p:bg>
      <p:bgPr>
        <a:solidFill>
          <a:srgbClr val="F9FAF9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2D68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219" name="Google Shape;219;p27" title="title.png"/>
          <p:cNvPicPr preferRelativeResize="0"/>
          <p:nvPr/>
        </p:nvPicPr>
        <p:blipFill rotWithShape="1">
          <a:blip r:embed="rId2">
            <a:alphaModFix amt="19000"/>
          </a:blip>
          <a:srcRect b="0" l="-11483" r="68037" t="-1937"/>
          <a:stretch/>
        </p:blipFill>
        <p:spPr>
          <a:xfrm rot="5400000">
            <a:off x="2343949" y="-994725"/>
            <a:ext cx="4336301" cy="796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>
            <p:ph type="ctrTitle"/>
          </p:nvPr>
        </p:nvSpPr>
        <p:spPr>
          <a:xfrm>
            <a:off x="311708" y="116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9FAF9"/>
              </a:buClr>
              <a:buSzPts val="4000"/>
              <a:buFont typeface="Lora"/>
              <a:buNone/>
              <a:defRPr b="0" sz="4000">
                <a:solidFill>
                  <a:srgbClr val="F9FAF9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D684B"/>
              </a:buClr>
              <a:buSzPts val="5200"/>
              <a:buFont typeface="Libre Caslon Text"/>
              <a:buNone/>
              <a:defRPr sz="5200">
                <a:solidFill>
                  <a:srgbClr val="2D684B"/>
                </a:solidFill>
                <a:latin typeface="Libre Caslon Text"/>
                <a:ea typeface="Libre Caslon Text"/>
                <a:cs typeface="Libre Caslon Text"/>
                <a:sym typeface="Libre Caslon Text"/>
              </a:defRPr>
            </a:lvl9pPr>
          </a:lstStyle>
          <a:p/>
        </p:txBody>
      </p:sp>
      <p:sp>
        <p:nvSpPr>
          <p:cNvPr id="221" name="Google Shape;221;p27"/>
          <p:cNvSpPr txBox="1"/>
          <p:nvPr>
            <p:ph idx="1" type="subTitle"/>
          </p:nvPr>
        </p:nvSpPr>
        <p:spPr>
          <a:xfrm>
            <a:off x="311700" y="2205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Font typeface="Instrument Sans"/>
              <a:buNone/>
              <a:defRPr sz="2800">
                <a:solidFill>
                  <a:srgbClr val="E2E2DC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2DC"/>
              </a:buClr>
              <a:buSzPts val="2800"/>
              <a:buNone/>
              <a:defRPr sz="2800">
                <a:solidFill>
                  <a:srgbClr val="E2E2DC"/>
                </a:solidFill>
              </a:defRPr>
            </a:lvl9pPr>
          </a:lstStyle>
          <a:p/>
        </p:txBody>
      </p:sp>
      <p:pic>
        <p:nvPicPr>
          <p:cNvPr id="222" name="Google Shape;222;p27" title="Logo Light.png"/>
          <p:cNvPicPr preferRelativeResize="0"/>
          <p:nvPr/>
        </p:nvPicPr>
        <p:blipFill rotWithShape="1">
          <a:blip r:embed="rId3">
            <a:alphaModFix/>
          </a:blip>
          <a:srcRect b="-14732" l="-1041" r="-1041" t="0"/>
          <a:stretch/>
        </p:blipFill>
        <p:spPr>
          <a:xfrm>
            <a:off x="8047875" y="4694299"/>
            <a:ext cx="640527" cy="107925"/>
          </a:xfrm>
          <a:prstGeom prst="rect">
            <a:avLst/>
          </a:prstGeom>
          <a:solidFill>
            <a:srgbClr val="2D684B"/>
          </a:solidFill>
          <a:ln>
            <a:noFill/>
          </a:ln>
        </p:spPr>
      </p:pic>
      <p:cxnSp>
        <p:nvCxnSpPr>
          <p:cNvPr id="223" name="Google Shape;223;p27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">
    <p:bg>
      <p:bgPr>
        <a:solidFill>
          <a:srgbClr val="F9FAF9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Purple">
  <p:cSld name="TITLE_1_1">
    <p:bg>
      <p:bgPr>
        <a:solidFill>
          <a:srgbClr val="F9FAF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150" y="250"/>
            <a:ext cx="9144000" cy="5143500"/>
          </a:xfrm>
          <a:prstGeom prst="rect">
            <a:avLst/>
          </a:prstGeom>
          <a:solidFill>
            <a:srgbClr val="493F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311708" y="29719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6D0DE"/>
              </a:buClr>
              <a:buSzPts val="4000"/>
              <a:buNone/>
              <a:defRPr sz="4000">
                <a:solidFill>
                  <a:srgbClr val="D6D0D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311700" y="238674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0DE"/>
              </a:buClr>
              <a:buSzPts val="2800"/>
              <a:buNone/>
              <a:defRPr sz="2800">
                <a:solidFill>
                  <a:srgbClr val="D6D0DE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4" title="Design Element.png"/>
          <p:cNvPicPr preferRelativeResize="0"/>
          <p:nvPr/>
        </p:nvPicPr>
        <p:blipFill rotWithShape="1">
          <a:blip r:embed="rId2">
            <a:alphaModFix/>
          </a:blip>
          <a:srcRect b="10040" l="0" r="36212" t="0"/>
          <a:stretch/>
        </p:blipFill>
        <p:spPr>
          <a:xfrm flipH="1">
            <a:off x="0" y="2514400"/>
            <a:ext cx="2254625" cy="26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 title="Logo Light Purple.png"/>
          <p:cNvPicPr preferRelativeResize="0"/>
          <p:nvPr/>
        </p:nvPicPr>
        <p:blipFill rotWithShape="1">
          <a:blip r:embed="rId3">
            <a:alphaModFix/>
          </a:blip>
          <a:srcRect b="0" l="-2532" r="-2543" t="0"/>
          <a:stretch/>
        </p:blipFill>
        <p:spPr>
          <a:xfrm>
            <a:off x="8040652" y="4695899"/>
            <a:ext cx="658248" cy="94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4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9FAF9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1877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ora"/>
              <a:buNone/>
              <a:defRPr b="0" sz="3600">
                <a:latin typeface="Lora"/>
                <a:ea typeface="Lora"/>
                <a:cs typeface="Lora"/>
                <a:sym typeface="L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457200" y="2872050"/>
            <a:ext cx="822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Instrument Sans"/>
              <a:buNone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11700" y="1555525"/>
            <a:ext cx="8375100" cy="31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○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■"/>
              <a:defRPr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93F57"/>
              </a:buClr>
              <a:buSzPts val="2800"/>
              <a:buFont typeface="Lora"/>
              <a:buNone/>
              <a:defRPr b="0">
                <a:solidFill>
                  <a:srgbClr val="493F57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78767"/>
            <a:ext cx="3854400" cy="31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 sz="14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●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●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832400" y="1578650"/>
            <a:ext cx="3854400" cy="31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Instrument Sans"/>
              <a:buChar char="●"/>
              <a:defRPr sz="14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●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●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○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Instrument Sans"/>
              <a:buChar char="■"/>
              <a:defRPr sz="1200">
                <a:solidFill>
                  <a:srgbClr val="21212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9FAF9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ora"/>
              <a:buNone/>
              <a:defRPr b="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9FAF9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6" y="457191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None/>
              <a:defRPr b="0" sz="24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746300"/>
            <a:ext cx="4251900" cy="29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●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○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■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●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○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■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●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○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strument Sans"/>
              <a:buChar char="■"/>
              <a:defRPr sz="12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9FAF9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90250" y="5263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ora"/>
              <a:buNone/>
              <a:defRPr b="0" sz="48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9FA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3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ora"/>
              <a:buNone/>
              <a:defRPr sz="2800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0050"/>
            <a:ext cx="8375100" cy="3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strument Sans"/>
              <a:buChar char="●"/>
              <a:defRPr sz="1800"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○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■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●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○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■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●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○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strument Sans"/>
              <a:buChar char="■"/>
              <a:defRPr>
                <a:solidFill>
                  <a:schemeClr val="lt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title="Stacklok Logo.png"/>
          <p:cNvPicPr preferRelativeResize="0"/>
          <p:nvPr/>
        </p:nvPicPr>
        <p:blipFill rotWithShape="1">
          <a:blip r:embed="rId1">
            <a:alphaModFix/>
          </a:blip>
          <a:srcRect b="23043" l="0" r="0" t="23054"/>
          <a:stretch/>
        </p:blipFill>
        <p:spPr>
          <a:xfrm>
            <a:off x="8052650" y="4686300"/>
            <a:ext cx="634150" cy="1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Design Element.png"/>
          <p:cNvPicPr preferRelativeResize="0"/>
          <p:nvPr/>
        </p:nvPicPr>
        <p:blipFill rotWithShape="1">
          <a:blip r:embed="rId2">
            <a:alphaModFix amt="30000"/>
          </a:blip>
          <a:srcRect b="-17555" l="-19136" r="41315" t="4662"/>
          <a:stretch/>
        </p:blipFill>
        <p:spPr>
          <a:xfrm rot="-10799990">
            <a:off x="1" y="2090304"/>
            <a:ext cx="2684324" cy="3053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452925" y="4624113"/>
            <a:ext cx="8239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46962"/>
          </p15:clr>
        </p15:guide>
        <p15:guide id="2" orient="horz" pos="288">
          <p15:clr>
            <a:srgbClr val="E46962"/>
          </p15:clr>
        </p15:guide>
        <p15:guide id="3" pos="5472">
          <p15:clr>
            <a:srgbClr val="E46962"/>
          </p15:clr>
        </p15:guide>
        <p15:guide id="4" orient="horz" pos="295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tacklo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9" title="Image.png"/>
          <p:cNvPicPr preferRelativeResize="0"/>
          <p:nvPr/>
        </p:nvPicPr>
        <p:blipFill rotWithShape="1">
          <a:blip r:embed="rId3">
            <a:alphaModFix/>
          </a:blip>
          <a:srcRect b="0" l="20" r="10" t="0"/>
          <a:stretch/>
        </p:blipFill>
        <p:spPr>
          <a:xfrm>
            <a:off x="4533900" y="1137799"/>
            <a:ext cx="4697923" cy="323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>
            <p:ph type="title"/>
          </p:nvPr>
        </p:nvSpPr>
        <p:spPr>
          <a:xfrm>
            <a:off x="331275" y="72394"/>
            <a:ext cx="82296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Context and boundaries</a:t>
            </a:r>
            <a:endParaRPr sz="3200"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331275" y="2946360"/>
            <a:ext cx="42027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March 2026	</a:t>
            </a:r>
            <a:endParaRPr sz="1600"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331275" y="3303693"/>
            <a:ext cx="4202700" cy="13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Craig McLuckie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CEO &amp; Founder, Stacklok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Co-founder, Kubernetes project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464100" y="1372885"/>
            <a:ext cx="842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Hard code is versioned, linted, tested, gated, observed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You are accountable for the behavior of hard systems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Soft code is the dynamic by-product of agentic work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39" name="Google Shape;239;p30"/>
          <p:cNvSpPr txBox="1"/>
          <p:nvPr>
            <p:ph type="title"/>
          </p:nvPr>
        </p:nvSpPr>
        <p:spPr>
          <a:xfrm>
            <a:off x="457200" y="457200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Hard Systems, Soft Systems </a:t>
            </a:r>
            <a:endParaRPr sz="3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/>
        </p:nvSpPr>
        <p:spPr>
          <a:xfrm>
            <a:off x="464100" y="1372885"/>
            <a:ext cx="842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Hard code is versioned, linted, tested, gated, observed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You are accountable for the behavior of hard systems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Soft code is the dynamic by-product of agentic work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Turns out you are also accountable for the behavior of soft systems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Boundary between hard and soft is currently </a:t>
            </a:r>
            <a:r>
              <a:rPr lang="en" sz="1800" u="sng">
                <a:solidFill>
                  <a:srgbClr val="595959"/>
                </a:solidFill>
              </a:rPr>
              <a:t>undefined and ungoverned. </a:t>
            </a:r>
            <a:endParaRPr sz="1800" u="sng">
              <a:solidFill>
                <a:srgbClr val="595959"/>
              </a:solidFill>
            </a:endParaRPr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457200" y="457200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Hard Systems, Soft Systems </a:t>
            </a:r>
            <a:endParaRPr sz="3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6626" y="-8012"/>
            <a:ext cx="9720625" cy="542543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>
            <p:ph type="title"/>
          </p:nvPr>
        </p:nvSpPr>
        <p:spPr>
          <a:xfrm>
            <a:off x="457200" y="3196305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What could possibly go wrong?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457200" y="3196305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</a:rPr>
              <a:t>What could possibly go wrong?</a:t>
            </a:r>
            <a:endParaRPr sz="3100">
              <a:solidFill>
                <a:schemeClr val="lt1"/>
              </a:solidFill>
            </a:endParaRPr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000" y="0"/>
            <a:ext cx="94297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/>
        </p:nvSpPr>
        <p:spPr>
          <a:xfrm>
            <a:off x="311700" y="1152475"/>
            <a:ext cx="842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Soft code must be formally and fully isolated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Run w/ minimal permissions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Formalize interactions w/ hard systems: transparency and </a:t>
            </a:r>
            <a:r>
              <a:rPr lang="en" sz="1800">
                <a:solidFill>
                  <a:srgbClr val="595959"/>
                </a:solidFill>
              </a:rPr>
              <a:t>reconcilability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Which suggests you are going to need a formal </a:t>
            </a:r>
            <a:r>
              <a:rPr lang="en" sz="1800" u="sng">
                <a:solidFill>
                  <a:srgbClr val="595959"/>
                </a:solidFill>
              </a:rPr>
              <a:t>protocol</a:t>
            </a:r>
            <a:r>
              <a:rPr lang="en" sz="1800">
                <a:solidFill>
                  <a:srgbClr val="595959"/>
                </a:solidFill>
              </a:rPr>
              <a:t> to connect hard and soft systems.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>
                <a:solidFill>
                  <a:srgbClr val="595959"/>
                </a:solidFill>
              </a:rPr>
              <a:t>MCP isn’t perfect, but it fits the bill.</a:t>
            </a:r>
            <a:endParaRPr i="1" sz="1800">
              <a:solidFill>
                <a:srgbClr val="595959"/>
              </a:solidFill>
            </a:endParaRPr>
          </a:p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457200" y="457200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Sanity strongly suggests …</a:t>
            </a: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/>
        </p:nvSpPr>
        <p:spPr>
          <a:xfrm>
            <a:off x="311700" y="1152475"/>
            <a:ext cx="842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Identity passthrough is operationally demanding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Context optimization is an exercise to the reader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Semantic coupling of tools to task creates challenges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Agentic runtime isolation isn’t much talked about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69" name="Google Shape;269;p35"/>
          <p:cNvSpPr txBox="1"/>
          <p:nvPr>
            <p:ph type="title"/>
          </p:nvPr>
        </p:nvSpPr>
        <p:spPr>
          <a:xfrm>
            <a:off x="457200" y="457200"/>
            <a:ext cx="79863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MCP Isn't Dead, It's Hard</a:t>
            </a:r>
            <a:endParaRPr sz="3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AF9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/>
          <p:nvPr/>
        </p:nvSpPr>
        <p:spPr>
          <a:xfrm>
            <a:off x="311700" y="1152475"/>
            <a:ext cx="842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Cloud native renders really strong building blocks…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Kubernetes (as control plane).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SPIFFE (flexible agentic identity).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Micro-VMs (for isolation).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Toolhive (making MCP first class k8s concept)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75" name="Google Shape;275;p36"/>
          <p:cNvSpPr txBox="1"/>
          <p:nvPr>
            <p:ph type="title"/>
          </p:nvPr>
        </p:nvSpPr>
        <p:spPr>
          <a:xfrm>
            <a:off x="457200" y="457200"/>
            <a:ext cx="79863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Looking forward 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457200" y="457200"/>
            <a:ext cx="8229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81" name="Google Shape;281;p37"/>
          <p:cNvSpPr txBox="1"/>
          <p:nvPr>
            <p:ph idx="1" type="body"/>
          </p:nvPr>
        </p:nvSpPr>
        <p:spPr>
          <a:xfrm>
            <a:off x="311700" y="1555525"/>
            <a:ext cx="83751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us out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https://stacklok.com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Hit me up on LinkedIn (Craig McLuckie)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cklok">
  <a:themeElements>
    <a:clrScheme name="Simple Light">
      <a:dk1>
        <a:srgbClr val="002A3E"/>
      </a:dk1>
      <a:lt1>
        <a:srgbClr val="FFFFFF"/>
      </a:lt1>
      <a:dk2>
        <a:srgbClr val="FFFFFF"/>
      </a:dk2>
      <a:lt2>
        <a:srgbClr val="265763"/>
      </a:lt2>
      <a:accent1>
        <a:srgbClr val="D6D0DE"/>
      </a:accent1>
      <a:accent2>
        <a:srgbClr val="2D684B"/>
      </a:accent2>
      <a:accent3>
        <a:srgbClr val="DFF2E2"/>
      </a:accent3>
      <a:accent4>
        <a:srgbClr val="F7FCFF"/>
      </a:accent4>
      <a:accent5>
        <a:srgbClr val="0097A7"/>
      </a:accent5>
      <a:accent6>
        <a:srgbClr val="D4EDF1"/>
      </a:accent6>
      <a:hlink>
        <a:srgbClr val="00808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