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4630400" cy="8229600"/>
  <p:notesSz cx="8229600" cy="14630400"/>
  <p:embeddedFontLst>
    <p:embeddedFont>
      <p:font typeface="PT Serif"/>
      <p:regular r:id="rId16"/>
    </p:embeddedFont>
    <p:embeddedFont>
      <p:font typeface="PT Serif"/>
      <p:regular r:id="rId17"/>
    </p:embeddedFont>
    <p:embeddedFont>
      <p:font typeface="PT Serif"/>
      <p:regular r:id="rId18"/>
    </p:embeddedFont>
    <p:embeddedFont>
      <p:font typeface="PT Serif"/>
      <p:regular r:id="rId19"/>
    </p:embeddedFont>
    <p:embeddedFont>
      <p:font typeface="DM Sans"/>
      <p:regular r:id="rId20"/>
    </p:embeddedFont>
    <p:embeddedFont>
      <p:font typeface="DM Sans"/>
      <p:regular r:id="rId21"/>
    </p:embeddedFont>
    <p:embeddedFont>
      <p:font typeface="DM Sans"/>
      <p:regular r:id="rId22"/>
    </p:embeddedFont>
    <p:embeddedFont>
      <p:font typeface="DM Sans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6" Type="http://schemas.openxmlformats.org/officeDocument/2006/relationships/font" Target="fonts/font1.fntdata"/><Relationship Id="rId17" Type="http://schemas.openxmlformats.org/officeDocument/2006/relationships/font" Target="fonts/font2.fntdata"/><Relationship Id="rId18" Type="http://schemas.openxmlformats.org/officeDocument/2006/relationships/font" Target="fonts/font3.fntdata"/><Relationship Id="rId19" Type="http://schemas.openxmlformats.org/officeDocument/2006/relationships/font" Target="fonts/font4.fntdata"/><Relationship Id="rId20" Type="http://schemas.openxmlformats.org/officeDocument/2006/relationships/font" Target="fonts/font5.fntdata"/><Relationship Id="rId21" Type="http://schemas.openxmlformats.org/officeDocument/2006/relationships/font" Target="fonts/font6.fntdata"/><Relationship Id="rId22" Type="http://schemas.openxmlformats.org/officeDocument/2006/relationships/font" Target="fonts/font7.fntdata"/><Relationship Id="rId2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image" Target="../media/image-5-10.png"/><Relationship Id="rId11" Type="http://schemas.openxmlformats.org/officeDocument/2006/relationships/slideLayout" Target="../slideLayouts/slideLayout6.xml"/><Relationship Id="rId1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dguvetis@americanunderground.com" TargetMode="External"/><Relationship Id="rId1" Type="http://schemas.openxmlformats.org/officeDocument/2006/relationships/image" Target="../media/image-9-1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319825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349573" y="3787973"/>
            <a:ext cx="11931253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Community as Infrastructure in the Age of AI</a:t>
            </a:r>
            <a:endParaRPr lang="en-US" sz="4650" dirty="0"/>
          </a:p>
        </p:txBody>
      </p:sp>
      <p:sp>
        <p:nvSpPr>
          <p:cNvPr id="6" name="Text 3"/>
          <p:cNvSpPr/>
          <p:nvPr/>
        </p:nvSpPr>
        <p:spPr>
          <a:xfrm>
            <a:off x="793790" y="487239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Dena Guvetis, Executive Director — American Underground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36175"/>
            <a:ext cx="7556421" cy="2054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AI =</a:t>
            </a:r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 Location doesn't matter</a:t>
            </a:r>
            <a:endParaRPr lang="en-US" sz="6450" dirty="0"/>
          </a:p>
        </p:txBody>
      </p:sp>
      <p:sp>
        <p:nvSpPr>
          <p:cNvPr id="4" name="Text 1"/>
          <p:cNvSpPr/>
          <p:nvPr/>
        </p:nvSpPr>
        <p:spPr>
          <a:xfrm>
            <a:off x="6280190" y="513040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That's what everyone believes. It's just not true.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36175"/>
            <a:ext cx="7556421" cy="2054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Founders are </a:t>
            </a:r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choosing proximity</a:t>
            </a:r>
            <a:endParaRPr lang="en-US" sz="6450" dirty="0"/>
          </a:p>
        </p:txBody>
      </p:sp>
      <p:sp>
        <p:nvSpPr>
          <p:cNvPr id="4" name="Text 1"/>
          <p:cNvSpPr/>
          <p:nvPr/>
        </p:nvSpPr>
        <p:spPr>
          <a:xfrm>
            <a:off x="793790" y="513040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Connection, not isolation. Convening, not commuting to the cloud.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59073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AI scales information.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143494"/>
            <a:ext cx="8216741" cy="1027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Not trust.</a:t>
            </a:r>
            <a:endParaRPr lang="en-US" sz="6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7561" y="2237184"/>
            <a:ext cx="2781538" cy="85201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44347"/>
            <a:ext cx="4069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1"/>
          <p:cNvSpPr/>
          <p:nvPr/>
        </p:nvSpPr>
        <p:spPr>
          <a:xfrm>
            <a:off x="793790" y="3934063"/>
            <a:ext cx="4069199" cy="11908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4650"/>
              </a:lnSpc>
              <a:buNone/>
            </a:pPr>
            <a:r>
              <a:rPr lang="en-US" sz="3750" b="1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Triangle Innovation Hub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793790" y="5351740"/>
            <a:ext cx="4069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5424011" y="2237184"/>
            <a:ext cx="8420100" cy="3755112"/>
          </a:xfrm>
          <a:prstGeom prst="roundRect">
            <a:avLst>
              <a:gd name="adj" fmla="val 906"/>
            </a:avLst>
          </a:prstGeom>
          <a:solidFill>
            <a:srgbClr val="F2EEEE"/>
          </a:solidFill>
          <a:ln/>
        </p:spPr>
      </p:sp>
      <p:sp>
        <p:nvSpPr>
          <p:cNvPr id="7" name="Shape 4"/>
          <p:cNvSpPr/>
          <p:nvPr/>
        </p:nvSpPr>
        <p:spPr>
          <a:xfrm>
            <a:off x="5424011" y="2237184"/>
            <a:ext cx="2806660" cy="1039654"/>
          </a:xfrm>
          <a:prstGeom prst="roundRect">
            <a:avLst>
              <a:gd name="adj" fmla="val 3273"/>
            </a:avLst>
          </a:prstGeom>
          <a:solidFill>
            <a:srgbClr val="F2EEEE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25" y="2463998"/>
            <a:ext cx="2353032" cy="362307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8230672" y="2237184"/>
            <a:ext cx="2806660" cy="1039654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0" name="Shape 6"/>
          <p:cNvSpPr/>
          <p:nvPr/>
        </p:nvSpPr>
        <p:spPr>
          <a:xfrm>
            <a:off x="8230672" y="2237184"/>
            <a:ext cx="30480" cy="1039654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486" y="2463998"/>
            <a:ext cx="2353032" cy="586026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11037332" y="2237184"/>
            <a:ext cx="2806779" cy="1039654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3" name="Shape 8"/>
          <p:cNvSpPr/>
          <p:nvPr/>
        </p:nvSpPr>
        <p:spPr>
          <a:xfrm>
            <a:off x="11037332" y="2237184"/>
            <a:ext cx="30480" cy="1039654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4146" y="2463998"/>
            <a:ext cx="2353151" cy="475178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5424011" y="3276838"/>
            <a:ext cx="2806660" cy="1192054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6" name="Shape 10"/>
          <p:cNvSpPr/>
          <p:nvPr/>
        </p:nvSpPr>
        <p:spPr>
          <a:xfrm>
            <a:off x="5424011" y="3276838"/>
            <a:ext cx="2806660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0825" y="3503652"/>
            <a:ext cx="2353032" cy="631031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8230672" y="3276838"/>
            <a:ext cx="2806660" cy="1192054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19" name="Shape 12"/>
          <p:cNvSpPr/>
          <p:nvPr/>
        </p:nvSpPr>
        <p:spPr>
          <a:xfrm>
            <a:off x="8230672" y="3276838"/>
            <a:ext cx="30480" cy="1192054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20" name="Shape 13"/>
          <p:cNvSpPr/>
          <p:nvPr/>
        </p:nvSpPr>
        <p:spPr>
          <a:xfrm>
            <a:off x="8230672" y="3276838"/>
            <a:ext cx="2806660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2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486" y="3503652"/>
            <a:ext cx="2353032" cy="558284"/>
          </a:xfrm>
          <a:prstGeom prst="rect">
            <a:avLst/>
          </a:prstGeom>
        </p:spPr>
      </p:pic>
      <p:sp>
        <p:nvSpPr>
          <p:cNvPr id="22" name="Shape 14"/>
          <p:cNvSpPr/>
          <p:nvPr/>
        </p:nvSpPr>
        <p:spPr>
          <a:xfrm>
            <a:off x="11037332" y="3276838"/>
            <a:ext cx="2806779" cy="1192054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23" name="Shape 15"/>
          <p:cNvSpPr/>
          <p:nvPr/>
        </p:nvSpPr>
        <p:spPr>
          <a:xfrm>
            <a:off x="11037332" y="3276838"/>
            <a:ext cx="30480" cy="1192054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24" name="Shape 16"/>
          <p:cNvSpPr/>
          <p:nvPr/>
        </p:nvSpPr>
        <p:spPr>
          <a:xfrm>
            <a:off x="11037332" y="3276838"/>
            <a:ext cx="2806779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25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4146" y="3503652"/>
            <a:ext cx="2353151" cy="738426"/>
          </a:xfrm>
          <a:prstGeom prst="rect">
            <a:avLst/>
          </a:prstGeom>
        </p:spPr>
      </p:pic>
      <p:sp>
        <p:nvSpPr>
          <p:cNvPr id="26" name="Shape 17"/>
          <p:cNvSpPr/>
          <p:nvPr/>
        </p:nvSpPr>
        <p:spPr>
          <a:xfrm>
            <a:off x="5424011" y="4468892"/>
            <a:ext cx="2806660" cy="1523405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27" name="Shape 18"/>
          <p:cNvSpPr/>
          <p:nvPr/>
        </p:nvSpPr>
        <p:spPr>
          <a:xfrm>
            <a:off x="5424011" y="4468892"/>
            <a:ext cx="2806660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2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825" y="4695706"/>
            <a:ext cx="2353032" cy="595432"/>
          </a:xfrm>
          <a:prstGeom prst="rect">
            <a:avLst/>
          </a:prstGeom>
        </p:spPr>
      </p:pic>
      <p:sp>
        <p:nvSpPr>
          <p:cNvPr id="29" name="Shape 19"/>
          <p:cNvSpPr/>
          <p:nvPr/>
        </p:nvSpPr>
        <p:spPr>
          <a:xfrm>
            <a:off x="8230672" y="4468892"/>
            <a:ext cx="2806660" cy="1523405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30" name="Shape 20"/>
          <p:cNvSpPr/>
          <p:nvPr/>
        </p:nvSpPr>
        <p:spPr>
          <a:xfrm>
            <a:off x="8230672" y="4468892"/>
            <a:ext cx="30480" cy="1523405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31" name="Shape 21"/>
          <p:cNvSpPr/>
          <p:nvPr/>
        </p:nvSpPr>
        <p:spPr>
          <a:xfrm>
            <a:off x="8230672" y="4468892"/>
            <a:ext cx="2806660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32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7486" y="4695706"/>
            <a:ext cx="2353032" cy="601028"/>
          </a:xfrm>
          <a:prstGeom prst="rect">
            <a:avLst/>
          </a:prstGeom>
        </p:spPr>
      </p:pic>
      <p:sp>
        <p:nvSpPr>
          <p:cNvPr id="33" name="Shape 22"/>
          <p:cNvSpPr/>
          <p:nvPr/>
        </p:nvSpPr>
        <p:spPr>
          <a:xfrm>
            <a:off x="11037332" y="4468892"/>
            <a:ext cx="2806779" cy="1523405"/>
          </a:xfrm>
          <a:prstGeom prst="rect">
            <a:avLst/>
          </a:prstGeom>
          <a:solidFill>
            <a:srgbClr val="F2EEEE"/>
          </a:solidFill>
          <a:ln/>
        </p:spPr>
      </p:sp>
      <p:sp>
        <p:nvSpPr>
          <p:cNvPr id="34" name="Shape 23"/>
          <p:cNvSpPr/>
          <p:nvPr/>
        </p:nvSpPr>
        <p:spPr>
          <a:xfrm>
            <a:off x="11037332" y="4468892"/>
            <a:ext cx="30480" cy="1523405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sp>
        <p:nvSpPr>
          <p:cNvPr id="35" name="Shape 24"/>
          <p:cNvSpPr/>
          <p:nvPr/>
        </p:nvSpPr>
        <p:spPr>
          <a:xfrm>
            <a:off x="11037332" y="4468892"/>
            <a:ext cx="2806779" cy="30480"/>
          </a:xfrm>
          <a:prstGeom prst="roundRect">
            <a:avLst>
              <a:gd name="adj" fmla="val 111628"/>
            </a:avLst>
          </a:prstGeom>
          <a:solidFill>
            <a:srgbClr val="D8D4D4"/>
          </a:solidFill>
          <a:ln/>
        </p:spPr>
      </p:sp>
      <p:pic>
        <p:nvPicPr>
          <p:cNvPr id="36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4146" y="4695706"/>
            <a:ext cx="2353151" cy="451723"/>
          </a:xfrm>
          <a:prstGeom prst="rect">
            <a:avLst/>
          </a:prstGeom>
        </p:spPr>
      </p:pic>
      <p:sp>
        <p:nvSpPr>
          <p:cNvPr id="37" name="Text 25"/>
          <p:cNvSpPr/>
          <p:nvPr/>
        </p:nvSpPr>
        <p:spPr>
          <a:xfrm>
            <a:off x="11264146" y="5402580"/>
            <a:ext cx="235315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4799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793790" y="2760226"/>
            <a:ext cx="13042821" cy="2054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Community isn't where you </a:t>
            </a:r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happen to be.</a:t>
            </a:r>
            <a:endParaRPr lang="en-US" sz="6450" dirty="0"/>
          </a:p>
        </p:txBody>
      </p:sp>
      <p:sp>
        <p:nvSpPr>
          <p:cNvPr id="4" name="Text 2"/>
          <p:cNvSpPr/>
          <p:nvPr/>
        </p:nvSpPr>
        <p:spPr>
          <a:xfrm>
            <a:off x="793790" y="5154454"/>
            <a:ext cx="8216741" cy="1027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It's how you </a:t>
            </a:r>
            <a:pPr algn="l" indent="0" marL="0">
              <a:lnSpc>
                <a:spcPts val="8050"/>
              </a:lnSpc>
              <a:buNone/>
            </a:pPr>
            <a:r>
              <a:rPr lang="en-US" sz="64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win.</a:t>
            </a:r>
            <a:endParaRPr lang="en-US" sz="6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791"/>
            <a:ext cx="795694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Infrastructure Looks Like This</a:t>
            </a:r>
            <a:endParaRPr lang="en-US" sz="4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70678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36769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Lunch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5875853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→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Partnership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570678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536769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One Question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35893" y="5875853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→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 months saved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570678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5367695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An Introduction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677995" y="5875853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→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Everything changes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49390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These moments don't happen on Slack. They happen in rooms like this one.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3810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793790" y="3527822"/>
            <a:ext cx="9934099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Founders: </a:t>
            </a:r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build community like infrastructure.</a:t>
            </a:r>
            <a:endParaRPr lang="en-US" sz="3750" dirty="0"/>
          </a:p>
        </p:txBody>
      </p:sp>
      <p:sp>
        <p:nvSpPr>
          <p:cNvPr id="4" name="Text 2"/>
          <p:cNvSpPr/>
          <p:nvPr/>
        </p:nvSpPr>
        <p:spPr>
          <a:xfrm>
            <a:off x="793790" y="4213979"/>
            <a:ext cx="10462736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Investors: </a:t>
            </a:r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bet on ecosystems, not just companies.</a:t>
            </a:r>
            <a:endParaRPr lang="en-US" sz="3750" dirty="0"/>
          </a:p>
        </p:txBody>
      </p:sp>
      <p:sp>
        <p:nvSpPr>
          <p:cNvPr id="5" name="Text 3"/>
          <p:cNvSpPr/>
          <p:nvPr/>
        </p:nvSpPr>
        <p:spPr>
          <a:xfrm>
            <a:off x="793790" y="4900136"/>
            <a:ext cx="11404283" cy="595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Builders: </a:t>
            </a:r>
            <a:pPr algn="l" indent="0" marL="0">
              <a:lnSpc>
                <a:spcPts val="4650"/>
              </a:lnSpc>
              <a:buNone/>
            </a:pPr>
            <a:r>
              <a:rPr lang="en-US" sz="3750" dirty="0">
                <a:solidFill>
                  <a:srgbClr val="E04F00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own the infrastructure. Stop running events.</a:t>
            </a:r>
            <a:endParaRPr lang="en-US" sz="3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9982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50"/>
              </a:lnSpc>
              <a:buNone/>
            </a:pPr>
            <a:r>
              <a:rPr lang="en-US" sz="46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Better community beats better AI.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4538663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Let's build together.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56716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u="sng" dirty="0">
                <a:solidFill>
                  <a:srgbClr val="E04F00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dguvetis@americanunderground.com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2026-03-22T15:04:07Z</dcterms:created>
  <dcterms:modified xsi:type="dcterms:W3CDTF">2026-03-22T15:04:07Z</dcterms:modified>
</cp:coreProperties>
</file>