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IBM Plex Sans Bold Italics" charset="1" panose="020B0803050203000203"/>
      <p:regular r:id="rId8"/>
    </p:embeddedFont>
    <p:embeddedFont>
      <p:font typeface="IBM Plex Sans" charset="1" panose="020B0503050203000203"/>
      <p:regular r:id="rId9"/>
    </p:embeddedFont>
    <p:embeddedFont>
      <p:font typeface="IBM Plex Sans Italics" charset="1" panose="020B0503050203000203"/>
      <p:regular r:id="rId10"/>
    </p:embeddedFont>
    <p:embeddedFont>
      <p:font typeface="IBM Plex Sans Bold" charset="1" panose="020B0803050203000203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15.png" Type="http://schemas.openxmlformats.org/officeDocument/2006/relationships/image"/><Relationship Id="rId9" Target="../media/image1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996829" y="8648920"/>
            <a:ext cx="8294343" cy="911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9"/>
              </a:lnSpc>
            </a:pPr>
            <a:r>
              <a:rPr lang="en-US" b="true" sz="2499" i="true">
                <a:solidFill>
                  <a:srgbClr val="273348"/>
                </a:solidFill>
                <a:latin typeface="IBM Plex Sans Bold Italics"/>
                <a:ea typeface="IBM Plex Sans Bold Italics"/>
                <a:cs typeface="IBM Plex Sans Bold Italics"/>
                <a:sym typeface="IBM Plex Sans Bold Italics"/>
              </a:rPr>
              <a:t>Sarah Chick, MS </a:t>
            </a:r>
          </a:p>
          <a:p>
            <a:pPr algn="ctr">
              <a:lnSpc>
                <a:spcPts val="2349"/>
              </a:lnSpc>
            </a:pPr>
            <a:r>
              <a:rPr lang="en-US" sz="2499">
                <a:solidFill>
                  <a:srgbClr val="273348"/>
                </a:solidFill>
                <a:latin typeface="IBM Plex Sans"/>
                <a:ea typeface="IBM Plex Sans"/>
                <a:cs typeface="IBM Plex Sans"/>
                <a:sym typeface="IBM Plex Sans"/>
              </a:rPr>
              <a:t>Site Director, </a:t>
            </a:r>
          </a:p>
          <a:p>
            <a:pPr algn="ctr">
              <a:lnSpc>
                <a:spcPts val="2349"/>
              </a:lnSpc>
            </a:pPr>
            <a:r>
              <a:rPr lang="en-US" sz="2499">
                <a:solidFill>
                  <a:srgbClr val="273348"/>
                </a:solidFill>
                <a:latin typeface="IBM Plex Sans"/>
                <a:ea typeface="IBM Plex Sans"/>
                <a:cs typeface="IBM Plex Sans"/>
                <a:sym typeface="IBM Plex Sans"/>
              </a:rPr>
              <a:t>NPower North Carolina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1688220">
            <a:off x="12278548" y="6292639"/>
            <a:ext cx="10851365" cy="10200283"/>
          </a:xfrm>
          <a:custGeom>
            <a:avLst/>
            <a:gdLst/>
            <a:ahLst/>
            <a:cxnLst/>
            <a:rect r="r" b="b" t="t" l="l"/>
            <a:pathLst>
              <a:path h="10200283" w="10851365">
                <a:moveTo>
                  <a:pt x="0" y="0"/>
                </a:moveTo>
                <a:lnTo>
                  <a:pt x="10851365" y="0"/>
                </a:lnTo>
                <a:lnTo>
                  <a:pt x="10851365" y="10200283"/>
                </a:lnTo>
                <a:lnTo>
                  <a:pt x="0" y="102002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2791737">
            <a:off x="11443204" y="7684564"/>
            <a:ext cx="9825063" cy="9235559"/>
          </a:xfrm>
          <a:custGeom>
            <a:avLst/>
            <a:gdLst/>
            <a:ahLst/>
            <a:cxnLst/>
            <a:rect r="r" b="b" t="t" l="l"/>
            <a:pathLst>
              <a:path h="9235559" w="9825063">
                <a:moveTo>
                  <a:pt x="0" y="0"/>
                </a:moveTo>
                <a:lnTo>
                  <a:pt x="9825063" y="0"/>
                </a:lnTo>
                <a:lnTo>
                  <a:pt x="9825063" y="9235559"/>
                </a:lnTo>
                <a:lnTo>
                  <a:pt x="0" y="92355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8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9480322">
            <a:off x="-5512304" y="-4756443"/>
            <a:ext cx="10851365" cy="10200283"/>
          </a:xfrm>
          <a:custGeom>
            <a:avLst/>
            <a:gdLst/>
            <a:ahLst/>
            <a:cxnLst/>
            <a:rect r="r" b="b" t="t" l="l"/>
            <a:pathLst>
              <a:path h="10200283" w="10851365">
                <a:moveTo>
                  <a:pt x="0" y="0"/>
                </a:moveTo>
                <a:lnTo>
                  <a:pt x="10851366" y="0"/>
                </a:lnTo>
                <a:lnTo>
                  <a:pt x="10851366" y="10200283"/>
                </a:lnTo>
                <a:lnTo>
                  <a:pt x="0" y="102002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8376805">
            <a:off x="-3799053" y="-5322711"/>
            <a:ext cx="9825063" cy="9235559"/>
          </a:xfrm>
          <a:custGeom>
            <a:avLst/>
            <a:gdLst/>
            <a:ahLst/>
            <a:cxnLst/>
            <a:rect r="r" b="b" t="t" l="l"/>
            <a:pathLst>
              <a:path h="9235559" w="9825063">
                <a:moveTo>
                  <a:pt x="0" y="0"/>
                </a:moveTo>
                <a:lnTo>
                  <a:pt x="9825064" y="0"/>
                </a:lnTo>
                <a:lnTo>
                  <a:pt x="9825064" y="9235559"/>
                </a:lnTo>
                <a:lnTo>
                  <a:pt x="0" y="92355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8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639652" y="577026"/>
            <a:ext cx="2017295" cy="1304518"/>
          </a:xfrm>
          <a:custGeom>
            <a:avLst/>
            <a:gdLst/>
            <a:ahLst/>
            <a:cxnLst/>
            <a:rect r="r" b="b" t="t" l="l"/>
            <a:pathLst>
              <a:path h="1304518" w="2017295">
                <a:moveTo>
                  <a:pt x="0" y="0"/>
                </a:moveTo>
                <a:lnTo>
                  <a:pt x="2017296" y="0"/>
                </a:lnTo>
                <a:lnTo>
                  <a:pt x="2017296" y="1304518"/>
                </a:lnTo>
                <a:lnTo>
                  <a:pt x="0" y="130451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23891" y="8128547"/>
            <a:ext cx="1579177" cy="1579177"/>
          </a:xfrm>
          <a:custGeom>
            <a:avLst/>
            <a:gdLst/>
            <a:ahLst/>
            <a:cxnLst/>
            <a:rect r="r" b="b" t="t" l="l"/>
            <a:pathLst>
              <a:path h="1579177" w="1579177">
                <a:moveTo>
                  <a:pt x="0" y="0"/>
                </a:moveTo>
                <a:lnTo>
                  <a:pt x="1579176" y="0"/>
                </a:lnTo>
                <a:lnTo>
                  <a:pt x="1579176" y="1579176"/>
                </a:lnTo>
                <a:lnTo>
                  <a:pt x="0" y="15791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5904630" y="8405304"/>
            <a:ext cx="1420820" cy="1420820"/>
          </a:xfrm>
          <a:prstGeom prst="rect">
            <a:avLst/>
          </a:prstGeom>
        </p:spPr>
      </p:pic>
      <p:sp>
        <p:nvSpPr>
          <p:cNvPr name="Freeform 10" id="10"/>
          <p:cNvSpPr/>
          <p:nvPr/>
        </p:nvSpPr>
        <p:spPr>
          <a:xfrm flipH="false" flipV="false" rot="0">
            <a:off x="6098092" y="8168304"/>
            <a:ext cx="1033895" cy="251895"/>
          </a:xfrm>
          <a:custGeom>
            <a:avLst/>
            <a:gdLst/>
            <a:ahLst/>
            <a:cxnLst/>
            <a:rect r="r" b="b" t="t" l="l"/>
            <a:pathLst>
              <a:path h="251895" w="1033895">
                <a:moveTo>
                  <a:pt x="0" y="0"/>
                </a:moveTo>
                <a:lnTo>
                  <a:pt x="1033896" y="0"/>
                </a:lnTo>
                <a:lnTo>
                  <a:pt x="1033896" y="251895"/>
                </a:lnTo>
                <a:lnTo>
                  <a:pt x="0" y="25189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11" id="11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16009115" y="1775013"/>
            <a:ext cx="1278368" cy="1278368"/>
          </a:xfrm>
          <a:prstGeom prst="rect">
            <a:avLst/>
          </a:prstGeom>
        </p:spPr>
      </p:pic>
      <p:sp>
        <p:nvSpPr>
          <p:cNvPr name="Freeform 12" id="12"/>
          <p:cNvSpPr/>
          <p:nvPr/>
        </p:nvSpPr>
        <p:spPr>
          <a:xfrm flipH="false" flipV="false" rot="0">
            <a:off x="7968980" y="5560234"/>
            <a:ext cx="2350039" cy="1687756"/>
          </a:xfrm>
          <a:custGeom>
            <a:avLst/>
            <a:gdLst/>
            <a:ahLst/>
            <a:cxnLst/>
            <a:rect r="r" b="b" t="t" l="l"/>
            <a:pathLst>
              <a:path h="1687756" w="2350039">
                <a:moveTo>
                  <a:pt x="0" y="0"/>
                </a:moveTo>
                <a:lnTo>
                  <a:pt x="2350040" y="0"/>
                </a:lnTo>
                <a:lnTo>
                  <a:pt x="2350040" y="1687756"/>
                </a:lnTo>
                <a:lnTo>
                  <a:pt x="0" y="168775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6787697">
            <a:off x="17153259" y="1834556"/>
            <a:ext cx="675911" cy="386058"/>
          </a:xfrm>
          <a:custGeom>
            <a:avLst/>
            <a:gdLst/>
            <a:ahLst/>
            <a:cxnLst/>
            <a:rect r="r" b="b" t="t" l="l"/>
            <a:pathLst>
              <a:path h="386058" w="675911">
                <a:moveTo>
                  <a:pt x="0" y="0"/>
                </a:moveTo>
                <a:lnTo>
                  <a:pt x="675911" y="0"/>
                </a:lnTo>
                <a:lnTo>
                  <a:pt x="675911" y="386057"/>
                </a:lnTo>
                <a:lnTo>
                  <a:pt x="0" y="386057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6672245" y="1982441"/>
            <a:ext cx="4943509" cy="3978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19"/>
              </a:lnSpc>
            </a:pPr>
            <a:r>
              <a:rPr lang="en-US" sz="3106">
                <a:solidFill>
                  <a:srgbClr val="273348"/>
                </a:solidFill>
                <a:latin typeface="IBM Plex Sans"/>
                <a:ea typeface="IBM Plex Sans"/>
                <a:cs typeface="IBM Plex Sans"/>
                <a:sym typeface="IBM Plex Sans"/>
              </a:rPr>
              <a:t>DEEP THOUGHTS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489419" y="3332777"/>
            <a:ext cx="12270658" cy="1539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99"/>
              </a:lnSpc>
            </a:pPr>
            <a:r>
              <a:rPr lang="en-US" sz="3999">
                <a:solidFill>
                  <a:srgbClr val="273348"/>
                </a:solidFill>
                <a:latin typeface="IBM Plex Sans"/>
                <a:ea typeface="IBM Plex Sans"/>
                <a:cs typeface="IBM Plex Sans"/>
                <a:sym typeface="IBM Plex Sans"/>
              </a:rPr>
              <a:t>As AI continues to transform the future of work, </a:t>
            </a:r>
          </a:p>
          <a:p>
            <a:pPr algn="ctr">
              <a:lnSpc>
                <a:spcPts val="3999"/>
              </a:lnSpc>
            </a:pPr>
            <a:r>
              <a:rPr lang="en-US" sz="3999">
                <a:solidFill>
                  <a:srgbClr val="273348"/>
                </a:solidFill>
                <a:latin typeface="IBM Plex Sans"/>
                <a:ea typeface="IBM Plex Sans"/>
                <a:cs typeface="IBM Plex Sans"/>
                <a:sym typeface="IBM Plex Sans"/>
              </a:rPr>
              <a:t>I believe the most important question we can ask is: </a:t>
            </a:r>
            <a:r>
              <a:rPr lang="en-US" b="true" sz="3999" i="true">
                <a:solidFill>
                  <a:srgbClr val="273348"/>
                </a:solidFill>
                <a:latin typeface="IBM Plex Sans Bold Italics"/>
                <a:ea typeface="IBM Plex Sans Bold Italics"/>
                <a:cs typeface="IBM Plex Sans Bold Italics"/>
                <a:sym typeface="IBM Plex Sans Bold Italics"/>
              </a:rPr>
              <a:t>Who</a:t>
            </a:r>
            <a:r>
              <a:rPr lang="en-US" sz="3999" i="true">
                <a:solidFill>
                  <a:srgbClr val="273348"/>
                </a:solidFill>
                <a:latin typeface="IBM Plex Sans Italics"/>
                <a:ea typeface="IBM Plex Sans Italics"/>
                <a:cs typeface="IBM Plex Sans Italics"/>
                <a:sym typeface="IBM Plex Sans Italics"/>
              </a:rPr>
              <a:t> gets to participate in that future? 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1269425">
            <a:off x="7256252" y="8230310"/>
            <a:ext cx="666493" cy="380678"/>
          </a:xfrm>
          <a:custGeom>
            <a:avLst/>
            <a:gdLst/>
            <a:ahLst/>
            <a:cxnLst/>
            <a:rect r="r" b="b" t="t" l="l"/>
            <a:pathLst>
              <a:path h="380678" w="666493">
                <a:moveTo>
                  <a:pt x="0" y="0"/>
                </a:moveTo>
                <a:lnTo>
                  <a:pt x="666493" y="0"/>
                </a:lnTo>
                <a:lnTo>
                  <a:pt x="666493" y="380678"/>
                </a:lnTo>
                <a:lnTo>
                  <a:pt x="0" y="38067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688220">
            <a:off x="12278548" y="6292639"/>
            <a:ext cx="10851365" cy="10200283"/>
          </a:xfrm>
          <a:custGeom>
            <a:avLst/>
            <a:gdLst/>
            <a:ahLst/>
            <a:cxnLst/>
            <a:rect r="r" b="b" t="t" l="l"/>
            <a:pathLst>
              <a:path h="10200283" w="10851365">
                <a:moveTo>
                  <a:pt x="0" y="0"/>
                </a:moveTo>
                <a:lnTo>
                  <a:pt x="10851365" y="0"/>
                </a:lnTo>
                <a:lnTo>
                  <a:pt x="10851365" y="10200283"/>
                </a:lnTo>
                <a:lnTo>
                  <a:pt x="0" y="102002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2791737">
            <a:off x="11443204" y="7684564"/>
            <a:ext cx="9825063" cy="9235559"/>
          </a:xfrm>
          <a:custGeom>
            <a:avLst/>
            <a:gdLst/>
            <a:ahLst/>
            <a:cxnLst/>
            <a:rect r="r" b="b" t="t" l="l"/>
            <a:pathLst>
              <a:path h="9235559" w="9825063">
                <a:moveTo>
                  <a:pt x="0" y="0"/>
                </a:moveTo>
                <a:lnTo>
                  <a:pt x="9825063" y="0"/>
                </a:lnTo>
                <a:lnTo>
                  <a:pt x="9825063" y="9235559"/>
                </a:lnTo>
                <a:lnTo>
                  <a:pt x="0" y="92355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80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9480322">
            <a:off x="-5512304" y="-4756443"/>
            <a:ext cx="10851365" cy="10200283"/>
          </a:xfrm>
          <a:custGeom>
            <a:avLst/>
            <a:gdLst/>
            <a:ahLst/>
            <a:cxnLst/>
            <a:rect r="r" b="b" t="t" l="l"/>
            <a:pathLst>
              <a:path h="10200283" w="10851365">
                <a:moveTo>
                  <a:pt x="0" y="0"/>
                </a:moveTo>
                <a:lnTo>
                  <a:pt x="10851366" y="0"/>
                </a:lnTo>
                <a:lnTo>
                  <a:pt x="10851366" y="10200283"/>
                </a:lnTo>
                <a:lnTo>
                  <a:pt x="0" y="102002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43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8376805">
            <a:off x="-3799053" y="-5322711"/>
            <a:ext cx="9825063" cy="9235559"/>
          </a:xfrm>
          <a:custGeom>
            <a:avLst/>
            <a:gdLst/>
            <a:ahLst/>
            <a:cxnLst/>
            <a:rect r="r" b="b" t="t" l="l"/>
            <a:pathLst>
              <a:path h="9235559" w="9825063">
                <a:moveTo>
                  <a:pt x="0" y="0"/>
                </a:moveTo>
                <a:lnTo>
                  <a:pt x="9825064" y="0"/>
                </a:lnTo>
                <a:lnTo>
                  <a:pt x="9825064" y="9235559"/>
                </a:lnTo>
                <a:lnTo>
                  <a:pt x="0" y="92355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78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5639652" y="577026"/>
            <a:ext cx="2017295" cy="1304518"/>
          </a:xfrm>
          <a:custGeom>
            <a:avLst/>
            <a:gdLst/>
            <a:ahLst/>
            <a:cxnLst/>
            <a:rect r="r" b="b" t="t" l="l"/>
            <a:pathLst>
              <a:path h="1304518" w="2017295">
                <a:moveTo>
                  <a:pt x="0" y="0"/>
                </a:moveTo>
                <a:lnTo>
                  <a:pt x="2017296" y="0"/>
                </a:lnTo>
                <a:lnTo>
                  <a:pt x="2017296" y="1304518"/>
                </a:lnTo>
                <a:lnTo>
                  <a:pt x="0" y="130451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23891" y="8128547"/>
            <a:ext cx="1579177" cy="1579177"/>
          </a:xfrm>
          <a:custGeom>
            <a:avLst/>
            <a:gdLst/>
            <a:ahLst/>
            <a:cxnLst/>
            <a:rect r="r" b="b" t="t" l="l"/>
            <a:pathLst>
              <a:path h="1579177" w="1579177">
                <a:moveTo>
                  <a:pt x="0" y="0"/>
                </a:moveTo>
                <a:lnTo>
                  <a:pt x="1579176" y="0"/>
                </a:lnTo>
                <a:lnTo>
                  <a:pt x="1579176" y="1579176"/>
                </a:lnTo>
                <a:lnTo>
                  <a:pt x="0" y="15791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pic>
        <p:nvPicPr>
          <p:cNvPr name="Picture 8" id="8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6009115" y="1775013"/>
            <a:ext cx="1278368" cy="1278368"/>
          </a:xfrm>
          <a:prstGeom prst="rect">
            <a:avLst/>
          </a:prstGeom>
        </p:spPr>
      </p:pic>
      <p:sp>
        <p:nvSpPr>
          <p:cNvPr name="Freeform 9" id="9"/>
          <p:cNvSpPr/>
          <p:nvPr/>
        </p:nvSpPr>
        <p:spPr>
          <a:xfrm flipH="false" flipV="false" rot="6787697">
            <a:off x="17153259" y="1834556"/>
            <a:ext cx="675911" cy="386058"/>
          </a:xfrm>
          <a:custGeom>
            <a:avLst/>
            <a:gdLst/>
            <a:ahLst/>
            <a:cxnLst/>
            <a:rect r="r" b="b" t="t" l="l"/>
            <a:pathLst>
              <a:path h="386058" w="675911">
                <a:moveTo>
                  <a:pt x="0" y="0"/>
                </a:moveTo>
                <a:lnTo>
                  <a:pt x="675911" y="0"/>
                </a:lnTo>
                <a:lnTo>
                  <a:pt x="675911" y="386057"/>
                </a:lnTo>
                <a:lnTo>
                  <a:pt x="0" y="386057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802856" y="4069567"/>
            <a:ext cx="10682288" cy="5486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80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The future of AI isn’t just built in labs—</a:t>
            </a:r>
            <a:r>
              <a:rPr lang="en-US" sz="3000" i="true">
                <a:solidFill>
                  <a:srgbClr val="000000"/>
                </a:solidFill>
                <a:latin typeface="IBM Plex Sans Italics"/>
                <a:ea typeface="IBM Plex Sans Italics"/>
                <a:cs typeface="IBM Plex Sans Italics"/>
                <a:sym typeface="IBM Plex Sans Italics"/>
              </a:rPr>
              <a:t>it’s built in communities.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148608" y="5164432"/>
            <a:ext cx="11990784" cy="5486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8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Equity</a:t>
            </a:r>
            <a:r>
              <a:rPr lang="en-US" sz="3000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 in AI isn’t about access to tools—it’s about </a:t>
            </a:r>
            <a:r>
              <a:rPr lang="en-US" b="true" sz="3000">
                <a:solidFill>
                  <a:srgbClr val="000000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access</a:t>
            </a:r>
            <a:r>
              <a:rPr lang="en-US" sz="3000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 to pathways.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378497" y="6371806"/>
            <a:ext cx="13531007" cy="5486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80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Preparing people—</a:t>
            </a:r>
            <a:r>
              <a:rPr lang="en-US" sz="3000" i="true">
                <a:solidFill>
                  <a:srgbClr val="000000"/>
                </a:solidFill>
                <a:latin typeface="IBM Plex Sans Italics"/>
                <a:ea typeface="IBM Plex Sans Italics"/>
                <a:cs typeface="IBM Plex Sans Italics"/>
                <a:sym typeface="IBM Plex Sans Italics"/>
              </a:rPr>
              <a:t>not just pipelines</a:t>
            </a:r>
            <a:r>
              <a:rPr lang="en-US" sz="3000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—is how we </a:t>
            </a:r>
            <a:r>
              <a:rPr lang="en-US" b="true" sz="3000">
                <a:solidFill>
                  <a:srgbClr val="000000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future‑proof the AI workforce.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672245" y="2781271"/>
            <a:ext cx="4943509" cy="3978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19"/>
              </a:lnSpc>
            </a:pPr>
            <a:r>
              <a:rPr lang="en-US" sz="3106">
                <a:solidFill>
                  <a:srgbClr val="273348"/>
                </a:solidFill>
                <a:latin typeface="IBM Plex Sans"/>
                <a:ea typeface="IBM Plex Sans"/>
                <a:cs typeface="IBM Plex Sans"/>
                <a:sym typeface="IBM Plex Sans"/>
              </a:rPr>
              <a:t>DEEP THOUGHTS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DAHEOJ6DYWw</dc:identifier>
  <dcterms:modified xsi:type="dcterms:W3CDTF">2011-08-01T06:04:30Z</dcterms:modified>
  <cp:revision>1</cp:revision>
  <dc:title>Chick - Deep Thought 3-24-26</dc:title>
</cp:coreProperties>
</file>