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hPSZ1AaRAWD3/vhBYKdAWk+rX7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customschemas.google.com/relationships/presentationmetadata" Target="meta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d1ce7399fe_0_8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4" name="Google Shape;174;g3d1ce7399fe_0_8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g3d1ce7399fe_0_8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d1ce7399fe_0_14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g3d1ce7399fe_0_14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g3d1ce7399fe_0_14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8" name="Google Shape;248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" name="Google Shape;4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" name="Google Shape;7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d1ce7399fe_0_20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g3d1ce7399fe_0_20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g3d1ce7399fe_0_20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d1ce7399fe_0_1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g3d1ce7399fe_0_11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g3d1ce7399fe_0_11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d1ce7399fe_0_18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g3d1ce7399fe_0_1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g3d1ce7399fe_0_18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d1cc038253_0_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g3d1cc038253_0_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g3d1cc038253_0_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Relationship Id="rId4" Type="http://schemas.openxmlformats.org/officeDocument/2006/relationships/image" Target="../media/image6.png"/><Relationship Id="rId5" Type="http://schemas.openxmlformats.org/officeDocument/2006/relationships/image" Target="../media/image8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1628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1"/>
          <p:cNvCxnSpPr/>
          <p:nvPr/>
        </p:nvCxnSpPr>
        <p:spPr>
          <a:xfrm>
            <a:off x="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" name="Google Shape;17;p1"/>
          <p:cNvCxnSpPr/>
          <p:nvPr/>
        </p:nvCxnSpPr>
        <p:spPr>
          <a:xfrm>
            <a:off x="73152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" name="Google Shape;18;p1"/>
          <p:cNvCxnSpPr/>
          <p:nvPr/>
        </p:nvCxnSpPr>
        <p:spPr>
          <a:xfrm>
            <a:off x="146304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9" name="Google Shape;19;p1"/>
          <p:cNvCxnSpPr/>
          <p:nvPr/>
        </p:nvCxnSpPr>
        <p:spPr>
          <a:xfrm>
            <a:off x="219456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" name="Google Shape;20;p1"/>
          <p:cNvCxnSpPr/>
          <p:nvPr/>
        </p:nvCxnSpPr>
        <p:spPr>
          <a:xfrm>
            <a:off x="292608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1" name="Google Shape;21;p1"/>
          <p:cNvCxnSpPr/>
          <p:nvPr/>
        </p:nvCxnSpPr>
        <p:spPr>
          <a:xfrm>
            <a:off x="365760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2" name="Google Shape;22;p1"/>
          <p:cNvCxnSpPr/>
          <p:nvPr/>
        </p:nvCxnSpPr>
        <p:spPr>
          <a:xfrm>
            <a:off x="438912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" name="Google Shape;23;p1"/>
          <p:cNvCxnSpPr/>
          <p:nvPr/>
        </p:nvCxnSpPr>
        <p:spPr>
          <a:xfrm>
            <a:off x="512064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" name="Google Shape;24;p1"/>
          <p:cNvCxnSpPr/>
          <p:nvPr/>
        </p:nvCxnSpPr>
        <p:spPr>
          <a:xfrm>
            <a:off x="585216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" name="Google Shape;25;p1"/>
          <p:cNvCxnSpPr/>
          <p:nvPr/>
        </p:nvCxnSpPr>
        <p:spPr>
          <a:xfrm>
            <a:off x="658368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" name="Google Shape;26;p1"/>
          <p:cNvCxnSpPr/>
          <p:nvPr/>
        </p:nvCxnSpPr>
        <p:spPr>
          <a:xfrm>
            <a:off x="731520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" name="Google Shape;27;p1"/>
          <p:cNvCxnSpPr/>
          <p:nvPr/>
        </p:nvCxnSpPr>
        <p:spPr>
          <a:xfrm>
            <a:off x="804672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" name="Google Shape;28;p1"/>
          <p:cNvCxnSpPr/>
          <p:nvPr/>
        </p:nvCxnSpPr>
        <p:spPr>
          <a:xfrm>
            <a:off x="877824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" name="Google Shape;29;p1"/>
          <p:cNvCxnSpPr/>
          <p:nvPr/>
        </p:nvCxnSpPr>
        <p:spPr>
          <a:xfrm>
            <a:off x="0" y="0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" name="Google Shape;30;p1"/>
          <p:cNvCxnSpPr/>
          <p:nvPr/>
        </p:nvCxnSpPr>
        <p:spPr>
          <a:xfrm>
            <a:off x="0" y="731520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1"/>
          <p:cNvCxnSpPr/>
          <p:nvPr/>
        </p:nvCxnSpPr>
        <p:spPr>
          <a:xfrm>
            <a:off x="0" y="1463040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" name="Google Shape;32;p1"/>
          <p:cNvCxnSpPr/>
          <p:nvPr/>
        </p:nvCxnSpPr>
        <p:spPr>
          <a:xfrm>
            <a:off x="0" y="2194560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3" name="Google Shape;33;p1"/>
          <p:cNvCxnSpPr/>
          <p:nvPr/>
        </p:nvCxnSpPr>
        <p:spPr>
          <a:xfrm>
            <a:off x="0" y="2926080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4" name="Google Shape;34;p1"/>
          <p:cNvCxnSpPr/>
          <p:nvPr/>
        </p:nvCxnSpPr>
        <p:spPr>
          <a:xfrm>
            <a:off x="0" y="3657600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5" name="Google Shape;35;p1"/>
          <p:cNvCxnSpPr/>
          <p:nvPr/>
        </p:nvCxnSpPr>
        <p:spPr>
          <a:xfrm>
            <a:off x="0" y="4389120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6" name="Google Shape;36;p1"/>
          <p:cNvCxnSpPr/>
          <p:nvPr/>
        </p:nvCxnSpPr>
        <p:spPr>
          <a:xfrm>
            <a:off x="0" y="5120640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7" name="Google Shape;37;p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1"/>
          <p:cNvSpPr/>
          <p:nvPr/>
        </p:nvSpPr>
        <p:spPr>
          <a:xfrm>
            <a:off x="457200" y="109728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000"/>
              <a:buFont typeface="Trebuchet MS"/>
              <a:buNone/>
            </a:pPr>
            <a:r>
              <a:rPr b="1" i="0" lang="en-US" sz="10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ALL THINGS AI 2026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1"/>
          <p:cNvSpPr/>
          <p:nvPr/>
        </p:nvSpPr>
        <p:spPr>
          <a:xfrm>
            <a:off x="457200" y="1508760"/>
            <a:ext cx="731520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Georgia"/>
              <a:buNone/>
            </a:pPr>
            <a:r>
              <a:rPr lang="en-US" sz="5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AI Champions</a:t>
            </a:r>
            <a:endParaRPr b="0" i="0" sz="5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1"/>
          <p:cNvSpPr/>
          <p:nvPr/>
        </p:nvSpPr>
        <p:spPr>
          <a:xfrm>
            <a:off x="457200" y="2926080"/>
            <a:ext cx="64008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600"/>
              <a:buFont typeface="Trebuchet MS"/>
              <a:buNone/>
            </a:pPr>
            <a:r>
              <a:rPr b="0" i="0" lang="en-US" sz="16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Why the best AI strategy starts with the people closest to the work.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/>
          <p:nvPr/>
        </p:nvSpPr>
        <p:spPr>
          <a:xfrm>
            <a:off x="457200" y="438912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1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Boz Vitanova  ·  Founder &amp; CEO, TeamLift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deck/logo_white.png" id="42" name="Google Shape;4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0" y="4343400"/>
            <a:ext cx="1645920" cy="3840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1628"/>
        </a:solidFill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d1ce7399fe_0_84"/>
          <p:cNvSpPr/>
          <p:nvPr/>
        </p:nvSpPr>
        <p:spPr>
          <a:xfrm>
            <a:off x="0" y="0"/>
            <a:ext cx="54900" cy="5143500"/>
          </a:xfrm>
          <a:prstGeom prst="rect">
            <a:avLst/>
          </a:prstGeom>
          <a:solidFill>
            <a:srgbClr val="34D399"/>
          </a:solidFill>
          <a:ln cap="flat" cmpd="sng" w="12700">
            <a:solidFill>
              <a:srgbClr val="34D3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g3d1ce7399fe_0_84"/>
          <p:cNvSpPr/>
          <p:nvPr/>
        </p:nvSpPr>
        <p:spPr>
          <a:xfrm>
            <a:off x="457200" y="347472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GOOD STARTING POINTS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g3d1ce7399fe_0_84"/>
          <p:cNvSpPr/>
          <p:nvPr/>
        </p:nvSpPr>
        <p:spPr>
          <a:xfrm>
            <a:off x="457200" y="749808"/>
            <a:ext cx="7315200" cy="53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Workflows that pass the intern test.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3d1ce7399fe_0_84"/>
          <p:cNvSpPr/>
          <p:nvPr/>
        </p:nvSpPr>
        <p:spPr>
          <a:xfrm>
            <a:off x="457200" y="1508760"/>
            <a:ext cx="4023300" cy="1005900"/>
          </a:xfrm>
          <a:prstGeom prst="rect">
            <a:avLst/>
          </a:prstGeom>
          <a:solidFill>
            <a:srgbClr val="131F35"/>
          </a:solidFill>
          <a:ln cap="flat" cmpd="sng" w="12700">
            <a:solidFill>
              <a:srgbClr val="FFFFFF">
                <a:alpha val="7060"/>
              </a:srgbClr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g3d1ce7399fe_0_84"/>
          <p:cNvSpPr/>
          <p:nvPr/>
        </p:nvSpPr>
        <p:spPr>
          <a:xfrm>
            <a:off x="457200" y="1508760"/>
            <a:ext cx="45600" cy="1005900"/>
          </a:xfrm>
          <a:prstGeom prst="rect">
            <a:avLst/>
          </a:prstGeom>
          <a:solidFill>
            <a:srgbClr val="34D399"/>
          </a:solidFill>
          <a:ln cap="flat" cmpd="sng" w="12700">
            <a:solidFill>
              <a:srgbClr val="34D3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g3d1ce7399fe_0_84"/>
          <p:cNvSpPr/>
          <p:nvPr/>
        </p:nvSpPr>
        <p:spPr>
          <a:xfrm>
            <a:off x="621792" y="1600200"/>
            <a:ext cx="37491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Meeting action item tracker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g3d1ce7399fe_0_84"/>
          <p:cNvSpPr/>
          <p:nvPr/>
        </p:nvSpPr>
        <p:spPr>
          <a:xfrm>
            <a:off x="621792" y="1911096"/>
            <a:ext cx="37491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Meeting ends. Action items captured automatically. Checks what's been done by next meeting and flags what's outstanding.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3d1ce7399fe_0_84"/>
          <p:cNvSpPr/>
          <p:nvPr/>
        </p:nvSpPr>
        <p:spPr>
          <a:xfrm>
            <a:off x="4800600" y="1508760"/>
            <a:ext cx="4023300" cy="1005900"/>
          </a:xfrm>
          <a:prstGeom prst="rect">
            <a:avLst/>
          </a:prstGeom>
          <a:solidFill>
            <a:srgbClr val="131F35"/>
          </a:solidFill>
          <a:ln cap="flat" cmpd="sng" w="12700">
            <a:solidFill>
              <a:srgbClr val="FFFFFF">
                <a:alpha val="7060"/>
              </a:srgbClr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g3d1ce7399fe_0_84"/>
          <p:cNvSpPr/>
          <p:nvPr/>
        </p:nvSpPr>
        <p:spPr>
          <a:xfrm>
            <a:off x="4800600" y="1508760"/>
            <a:ext cx="45600" cy="1005900"/>
          </a:xfrm>
          <a:prstGeom prst="rect">
            <a:avLst/>
          </a:prstGeom>
          <a:solidFill>
            <a:srgbClr val="34D399"/>
          </a:solidFill>
          <a:ln cap="flat" cmpd="sng" w="12700">
            <a:solidFill>
              <a:srgbClr val="34D3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g3d1ce7399fe_0_84"/>
          <p:cNvSpPr/>
          <p:nvPr/>
        </p:nvSpPr>
        <p:spPr>
          <a:xfrm>
            <a:off x="4965192" y="1600200"/>
            <a:ext cx="37491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Daily email digest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3d1ce7399fe_0_84"/>
          <p:cNvSpPr/>
          <p:nvPr/>
        </p:nvSpPr>
        <p:spPr>
          <a:xfrm>
            <a:off x="4965192" y="1911096"/>
            <a:ext cx="37491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AI reads your inbox and surfaces the 5 things that need your attention. Every morning.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3d1ce7399fe_0_84"/>
          <p:cNvSpPr/>
          <p:nvPr/>
        </p:nvSpPr>
        <p:spPr>
          <a:xfrm>
            <a:off x="457200" y="2651760"/>
            <a:ext cx="4023300" cy="1005900"/>
          </a:xfrm>
          <a:prstGeom prst="rect">
            <a:avLst/>
          </a:prstGeom>
          <a:solidFill>
            <a:srgbClr val="131F35"/>
          </a:solidFill>
          <a:ln cap="flat" cmpd="sng" w="12700">
            <a:solidFill>
              <a:srgbClr val="FFFFFF">
                <a:alpha val="7060"/>
              </a:srgbClr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g3d1ce7399fe_0_84"/>
          <p:cNvSpPr/>
          <p:nvPr/>
        </p:nvSpPr>
        <p:spPr>
          <a:xfrm>
            <a:off x="457200" y="2651760"/>
            <a:ext cx="45600" cy="1005900"/>
          </a:xfrm>
          <a:prstGeom prst="rect">
            <a:avLst/>
          </a:prstGeom>
          <a:solidFill>
            <a:srgbClr val="34D399"/>
          </a:solidFill>
          <a:ln cap="flat" cmpd="sng" w="12700">
            <a:solidFill>
              <a:srgbClr val="34D3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g3d1ce7399fe_0_84"/>
          <p:cNvSpPr/>
          <p:nvPr/>
        </p:nvSpPr>
        <p:spPr>
          <a:xfrm>
            <a:off x="621792" y="2743200"/>
            <a:ext cx="37491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SOP builder from meeting notes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g3d1ce7399fe_0_84"/>
          <p:cNvSpPr/>
          <p:nvPr/>
        </p:nvSpPr>
        <p:spPr>
          <a:xfrm>
            <a:off x="621792" y="3054096"/>
            <a:ext cx="37491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Record a process walkthrough. Get a formatted standard operating procedure ready to share.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3d1ce7399fe_0_84"/>
          <p:cNvSpPr/>
          <p:nvPr/>
        </p:nvSpPr>
        <p:spPr>
          <a:xfrm>
            <a:off x="4800600" y="2651760"/>
            <a:ext cx="4023300" cy="1005900"/>
          </a:xfrm>
          <a:prstGeom prst="rect">
            <a:avLst/>
          </a:prstGeom>
          <a:solidFill>
            <a:srgbClr val="131F35"/>
          </a:solidFill>
          <a:ln cap="flat" cmpd="sng" w="12700">
            <a:solidFill>
              <a:srgbClr val="FFFFFF">
                <a:alpha val="7060"/>
              </a:srgbClr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g3d1ce7399fe_0_84"/>
          <p:cNvSpPr/>
          <p:nvPr/>
        </p:nvSpPr>
        <p:spPr>
          <a:xfrm>
            <a:off x="4800600" y="2651760"/>
            <a:ext cx="45600" cy="1005900"/>
          </a:xfrm>
          <a:prstGeom prst="rect">
            <a:avLst/>
          </a:prstGeom>
          <a:solidFill>
            <a:srgbClr val="34D399"/>
          </a:solidFill>
          <a:ln cap="flat" cmpd="sng" w="12700">
            <a:solidFill>
              <a:srgbClr val="34D3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g3d1ce7399fe_0_84"/>
          <p:cNvSpPr/>
          <p:nvPr/>
        </p:nvSpPr>
        <p:spPr>
          <a:xfrm>
            <a:off x="4965192" y="2743200"/>
            <a:ext cx="37491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Report-to-email translator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g3d1ce7399fe_0_84"/>
          <p:cNvSpPr/>
          <p:nvPr/>
        </p:nvSpPr>
        <p:spPr>
          <a:xfrm>
            <a:off x="4965192" y="3054096"/>
            <a:ext cx="37491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Paste a data report. Get a plain-English email ready to send to your team or leadership.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g3d1ce7399fe_0_84"/>
          <p:cNvSpPr/>
          <p:nvPr/>
        </p:nvSpPr>
        <p:spPr>
          <a:xfrm>
            <a:off x="457200" y="3794760"/>
            <a:ext cx="4023300" cy="1005900"/>
          </a:xfrm>
          <a:prstGeom prst="rect">
            <a:avLst/>
          </a:prstGeom>
          <a:solidFill>
            <a:srgbClr val="131F35"/>
          </a:solidFill>
          <a:ln cap="flat" cmpd="sng" w="12700">
            <a:solidFill>
              <a:srgbClr val="FFFFFF">
                <a:alpha val="7060"/>
              </a:srgbClr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g3d1ce7399fe_0_84"/>
          <p:cNvSpPr/>
          <p:nvPr/>
        </p:nvSpPr>
        <p:spPr>
          <a:xfrm>
            <a:off x="457200" y="3794760"/>
            <a:ext cx="45600" cy="1005900"/>
          </a:xfrm>
          <a:prstGeom prst="rect">
            <a:avLst/>
          </a:prstGeom>
          <a:solidFill>
            <a:srgbClr val="34D399"/>
          </a:solidFill>
          <a:ln cap="flat" cmpd="sng" w="12700">
            <a:solidFill>
              <a:srgbClr val="34D3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g3d1ce7399fe_0_84"/>
          <p:cNvSpPr/>
          <p:nvPr/>
        </p:nvSpPr>
        <p:spPr>
          <a:xfrm>
            <a:off x="621792" y="3886200"/>
            <a:ext cx="37491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Sales proposal generator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g3d1ce7399fe_0_84"/>
          <p:cNvSpPr/>
          <p:nvPr/>
        </p:nvSpPr>
        <p:spPr>
          <a:xfrm>
            <a:off x="621792" y="4197096"/>
            <a:ext cx="37491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Paste your call notes and company context. Get a first draft proposal ready to refine and send.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g3d1ce7399fe_0_84"/>
          <p:cNvSpPr/>
          <p:nvPr/>
        </p:nvSpPr>
        <p:spPr>
          <a:xfrm>
            <a:off x="4800600" y="3794760"/>
            <a:ext cx="4023300" cy="1005900"/>
          </a:xfrm>
          <a:prstGeom prst="rect">
            <a:avLst/>
          </a:prstGeom>
          <a:solidFill>
            <a:srgbClr val="131F35"/>
          </a:solidFill>
          <a:ln cap="flat" cmpd="sng" w="12700">
            <a:solidFill>
              <a:srgbClr val="FFFFFF">
                <a:alpha val="7060"/>
              </a:srgbClr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g3d1ce7399fe_0_84"/>
          <p:cNvSpPr/>
          <p:nvPr/>
        </p:nvSpPr>
        <p:spPr>
          <a:xfrm>
            <a:off x="4800600" y="3794760"/>
            <a:ext cx="45600" cy="1005900"/>
          </a:xfrm>
          <a:prstGeom prst="rect">
            <a:avLst/>
          </a:prstGeom>
          <a:solidFill>
            <a:srgbClr val="34D399"/>
          </a:solidFill>
          <a:ln cap="flat" cmpd="sng" w="12700">
            <a:solidFill>
              <a:srgbClr val="34D3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g3d1ce7399fe_0_84"/>
          <p:cNvSpPr/>
          <p:nvPr/>
        </p:nvSpPr>
        <p:spPr>
          <a:xfrm>
            <a:off x="4965192" y="3886200"/>
            <a:ext cx="37491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Compliance monitor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g3d1ce7399fe_0_84"/>
          <p:cNvSpPr/>
          <p:nvPr/>
        </p:nvSpPr>
        <p:spPr>
          <a:xfrm>
            <a:off x="4965192" y="4197096"/>
            <a:ext cx="37491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Tracks regulatory updates, new rulings, and policy changes relevant to your industry. Delivers a weekly digest so you stay current without manually scanning sources.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1628"/>
        </a:solidFill>
      </p:bgPr>
    </p:bg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d1ce7399fe_0_140"/>
          <p:cNvSpPr/>
          <p:nvPr/>
        </p:nvSpPr>
        <p:spPr>
          <a:xfrm>
            <a:off x="0" y="0"/>
            <a:ext cx="54900" cy="5143500"/>
          </a:xfrm>
          <a:prstGeom prst="rect">
            <a:avLst/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g3d1ce7399fe_0_140"/>
          <p:cNvSpPr/>
          <p:nvPr/>
        </p:nvSpPr>
        <p:spPr>
          <a:xfrm>
            <a:off x="457200" y="347472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HOW IT WORKS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g3d1ce7399fe_0_140"/>
          <p:cNvSpPr/>
          <p:nvPr/>
        </p:nvSpPr>
        <p:spPr>
          <a:xfrm>
            <a:off x="932688" y="960120"/>
            <a:ext cx="1005900" cy="1005900"/>
          </a:xfrm>
          <a:prstGeom prst="ellipse">
            <a:avLst/>
          </a:prstGeom>
          <a:solidFill>
            <a:srgbClr val="131F35"/>
          </a:solidFill>
          <a:ln cap="flat" cmpd="sng" w="12700">
            <a:solidFill>
              <a:srgbClr val="4A6CF7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/home/claude/deck/icon_llm.png" id="212" name="Google Shape;212;g3d1ce7399fe_0_1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43000" y="1170432"/>
            <a:ext cx="594360" cy="594360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g3d1ce7399fe_0_140"/>
          <p:cNvSpPr/>
          <p:nvPr/>
        </p:nvSpPr>
        <p:spPr>
          <a:xfrm>
            <a:off x="2331720" y="1298448"/>
            <a:ext cx="3201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8B95A5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g3d1ce7399fe_0_140"/>
          <p:cNvSpPr/>
          <p:nvPr/>
        </p:nvSpPr>
        <p:spPr>
          <a:xfrm>
            <a:off x="777240" y="2103120"/>
            <a:ext cx="1326000" cy="292500"/>
          </a:xfrm>
          <a:prstGeom prst="roundRect">
            <a:avLst>
              <a:gd fmla="val 15625" name="adj"/>
            </a:avLst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g3d1ce7399fe_0_140"/>
          <p:cNvSpPr/>
          <p:nvPr/>
        </p:nvSpPr>
        <p:spPr>
          <a:xfrm>
            <a:off x="777240" y="2103120"/>
            <a:ext cx="13260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LLM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g3d1ce7399fe_0_140"/>
          <p:cNvSpPr/>
          <p:nvPr/>
        </p:nvSpPr>
        <p:spPr>
          <a:xfrm>
            <a:off x="365760" y="2542032"/>
            <a:ext cx="2011800" cy="2286000"/>
          </a:xfrm>
          <a:prstGeom prst="rect">
            <a:avLst/>
          </a:prstGeom>
          <a:solidFill>
            <a:srgbClr val="131F35"/>
          </a:solidFill>
          <a:ln cap="flat" cmpd="sng" w="12700">
            <a:solidFill>
              <a:srgbClr val="FFFFFF">
                <a:alpha val="7840"/>
              </a:srgbClr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g3d1ce7399fe_0_140"/>
          <p:cNvSpPr/>
          <p:nvPr/>
        </p:nvSpPr>
        <p:spPr>
          <a:xfrm>
            <a:off x="365760" y="2542032"/>
            <a:ext cx="2011800" cy="45600"/>
          </a:xfrm>
          <a:prstGeom prst="rect">
            <a:avLst/>
          </a:prstGeom>
          <a:solidFill>
            <a:srgbClr val="34D399"/>
          </a:solidFill>
          <a:ln cap="flat" cmpd="sng" w="12700">
            <a:solidFill>
              <a:srgbClr val="34D3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g3d1ce7399fe_0_140"/>
          <p:cNvSpPr/>
          <p:nvPr/>
        </p:nvSpPr>
        <p:spPr>
          <a:xfrm>
            <a:off x="502920" y="2651760"/>
            <a:ext cx="17373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Thinks and generates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g3d1ce7399fe_0_140"/>
          <p:cNvSpPr/>
          <p:nvPr/>
        </p:nvSpPr>
        <p:spPr>
          <a:xfrm>
            <a:off x="502920" y="3200400"/>
            <a:ext cx="1737300" cy="146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Drafts, summarizes, analyzes. Give it context, get an output. Copilot. ChatGPT, Claude, Gemini.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g3d1ce7399fe_0_140"/>
          <p:cNvSpPr/>
          <p:nvPr/>
        </p:nvSpPr>
        <p:spPr>
          <a:xfrm>
            <a:off x="3108960" y="960120"/>
            <a:ext cx="1005900" cy="1005900"/>
          </a:xfrm>
          <a:prstGeom prst="ellipse">
            <a:avLst/>
          </a:prstGeom>
          <a:solidFill>
            <a:srgbClr val="131F35"/>
          </a:solidFill>
          <a:ln cap="flat" cmpd="sng" w="12700">
            <a:solidFill>
              <a:srgbClr val="4A6CF7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/home/claude/deck/icon_connector.png" id="221" name="Google Shape;221;g3d1ce7399fe_0_14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19272" y="1170432"/>
            <a:ext cx="594360" cy="594360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g3d1ce7399fe_0_140"/>
          <p:cNvSpPr/>
          <p:nvPr/>
        </p:nvSpPr>
        <p:spPr>
          <a:xfrm>
            <a:off x="4507992" y="1298448"/>
            <a:ext cx="3201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8B95A5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g3d1ce7399fe_0_140"/>
          <p:cNvSpPr/>
          <p:nvPr/>
        </p:nvSpPr>
        <p:spPr>
          <a:xfrm>
            <a:off x="2953512" y="2103120"/>
            <a:ext cx="1326000" cy="292500"/>
          </a:xfrm>
          <a:prstGeom prst="roundRect">
            <a:avLst>
              <a:gd fmla="val 15625" name="adj"/>
            </a:avLst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g3d1ce7399fe_0_140"/>
          <p:cNvSpPr/>
          <p:nvPr/>
        </p:nvSpPr>
        <p:spPr>
          <a:xfrm>
            <a:off x="2953512" y="2103120"/>
            <a:ext cx="13260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Connector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g3d1ce7399fe_0_140"/>
          <p:cNvSpPr/>
          <p:nvPr/>
        </p:nvSpPr>
        <p:spPr>
          <a:xfrm>
            <a:off x="2542032" y="2542032"/>
            <a:ext cx="2011800" cy="2286000"/>
          </a:xfrm>
          <a:prstGeom prst="rect">
            <a:avLst/>
          </a:prstGeom>
          <a:solidFill>
            <a:srgbClr val="131F35"/>
          </a:solidFill>
          <a:ln cap="flat" cmpd="sng" w="12700">
            <a:solidFill>
              <a:srgbClr val="FFFFFF">
                <a:alpha val="7840"/>
              </a:srgbClr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g3d1ce7399fe_0_140"/>
          <p:cNvSpPr/>
          <p:nvPr/>
        </p:nvSpPr>
        <p:spPr>
          <a:xfrm>
            <a:off x="2542032" y="2542032"/>
            <a:ext cx="2011800" cy="45600"/>
          </a:xfrm>
          <a:prstGeom prst="rect">
            <a:avLst/>
          </a:prstGeom>
          <a:solidFill>
            <a:srgbClr val="34D399"/>
          </a:solidFill>
          <a:ln cap="flat" cmpd="sng" w="12700">
            <a:solidFill>
              <a:srgbClr val="34D3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g3d1ce7399fe_0_140"/>
          <p:cNvSpPr/>
          <p:nvPr/>
        </p:nvSpPr>
        <p:spPr>
          <a:xfrm>
            <a:off x="2679192" y="2651760"/>
            <a:ext cx="17373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Moves data between tools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g3d1ce7399fe_0_140"/>
          <p:cNvSpPr/>
          <p:nvPr/>
        </p:nvSpPr>
        <p:spPr>
          <a:xfrm>
            <a:off x="2679192" y="3200400"/>
            <a:ext cx="1737300" cy="146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Make.com, Zapier, n8n. Watches for a trigger, runs a sequence, no manual copy-paste.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g3d1ce7399fe_0_140"/>
          <p:cNvSpPr/>
          <p:nvPr/>
        </p:nvSpPr>
        <p:spPr>
          <a:xfrm>
            <a:off x="5285232" y="960120"/>
            <a:ext cx="1005900" cy="1005900"/>
          </a:xfrm>
          <a:prstGeom prst="ellipse">
            <a:avLst/>
          </a:prstGeom>
          <a:solidFill>
            <a:srgbClr val="131F35"/>
          </a:solidFill>
          <a:ln cap="flat" cmpd="sng" w="12700">
            <a:solidFill>
              <a:srgbClr val="4A6CF7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/home/claude/deck/icon_champion.png" id="230" name="Google Shape;230;g3d1ce7399fe_0_14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495544" y="1170432"/>
            <a:ext cx="594360" cy="594360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g3d1ce7399fe_0_140"/>
          <p:cNvSpPr/>
          <p:nvPr/>
        </p:nvSpPr>
        <p:spPr>
          <a:xfrm>
            <a:off x="6684264" y="1298448"/>
            <a:ext cx="3201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8B95A5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g3d1ce7399fe_0_140"/>
          <p:cNvSpPr/>
          <p:nvPr/>
        </p:nvSpPr>
        <p:spPr>
          <a:xfrm>
            <a:off x="5129784" y="2103120"/>
            <a:ext cx="1326000" cy="292500"/>
          </a:xfrm>
          <a:prstGeom prst="roundRect">
            <a:avLst>
              <a:gd fmla="val 15625" name="adj"/>
            </a:avLst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g3d1ce7399fe_0_140"/>
          <p:cNvSpPr/>
          <p:nvPr/>
        </p:nvSpPr>
        <p:spPr>
          <a:xfrm>
            <a:off x="5129784" y="2103120"/>
            <a:ext cx="13260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Champion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g3d1ce7399fe_0_140"/>
          <p:cNvSpPr/>
          <p:nvPr/>
        </p:nvSpPr>
        <p:spPr>
          <a:xfrm>
            <a:off x="4718304" y="2542032"/>
            <a:ext cx="2011800" cy="2286000"/>
          </a:xfrm>
          <a:prstGeom prst="rect">
            <a:avLst/>
          </a:prstGeom>
          <a:solidFill>
            <a:srgbClr val="131F35"/>
          </a:solidFill>
          <a:ln cap="flat" cmpd="sng" w="12700">
            <a:solidFill>
              <a:srgbClr val="FFFFFF">
                <a:alpha val="7840"/>
              </a:srgbClr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g3d1ce7399fe_0_140"/>
          <p:cNvSpPr/>
          <p:nvPr/>
        </p:nvSpPr>
        <p:spPr>
          <a:xfrm>
            <a:off x="4718304" y="2542032"/>
            <a:ext cx="2011800" cy="45600"/>
          </a:xfrm>
          <a:prstGeom prst="rect">
            <a:avLst/>
          </a:prstGeom>
          <a:solidFill>
            <a:srgbClr val="34D399"/>
          </a:solidFill>
          <a:ln cap="flat" cmpd="sng" w="12700">
            <a:solidFill>
              <a:srgbClr val="34D3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g3d1ce7399fe_0_140"/>
          <p:cNvSpPr/>
          <p:nvPr/>
        </p:nvSpPr>
        <p:spPr>
          <a:xfrm>
            <a:off x="4855464" y="2651760"/>
            <a:ext cx="17373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Figures out what to build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g3d1ce7399fe_0_140"/>
          <p:cNvSpPr/>
          <p:nvPr/>
        </p:nvSpPr>
        <p:spPr>
          <a:xfrm>
            <a:off x="4855464" y="3200400"/>
            <a:ext cx="1737300" cy="146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Knows the work from the inside. Spots the workflow worth automating. Designs the logic.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g3d1ce7399fe_0_140"/>
          <p:cNvSpPr/>
          <p:nvPr/>
        </p:nvSpPr>
        <p:spPr>
          <a:xfrm>
            <a:off x="7461504" y="960120"/>
            <a:ext cx="1005900" cy="1005900"/>
          </a:xfrm>
          <a:prstGeom prst="ellipse">
            <a:avLst/>
          </a:prstGeom>
          <a:solidFill>
            <a:srgbClr val="131F35"/>
          </a:solidFill>
          <a:ln cap="flat" cmpd="sng" w="12700">
            <a:solidFill>
              <a:srgbClr val="4A6CF7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/home/claude/deck/icon_win.png" id="239" name="Google Shape;239;g3d1ce7399fe_0_14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671816" y="1170432"/>
            <a:ext cx="594360" cy="594360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g3d1ce7399fe_0_140"/>
          <p:cNvSpPr/>
          <p:nvPr/>
        </p:nvSpPr>
        <p:spPr>
          <a:xfrm>
            <a:off x="7306056" y="2103120"/>
            <a:ext cx="1326000" cy="292500"/>
          </a:xfrm>
          <a:prstGeom prst="roundRect">
            <a:avLst>
              <a:gd fmla="val 15625" name="adj"/>
            </a:avLst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g3d1ce7399fe_0_140"/>
          <p:cNvSpPr/>
          <p:nvPr/>
        </p:nvSpPr>
        <p:spPr>
          <a:xfrm>
            <a:off x="7306056" y="2103120"/>
            <a:ext cx="13260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First win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g3d1ce7399fe_0_140"/>
          <p:cNvSpPr/>
          <p:nvPr/>
        </p:nvSpPr>
        <p:spPr>
          <a:xfrm>
            <a:off x="6894576" y="2542032"/>
            <a:ext cx="2011800" cy="2286000"/>
          </a:xfrm>
          <a:prstGeom prst="rect">
            <a:avLst/>
          </a:prstGeom>
          <a:solidFill>
            <a:srgbClr val="131F35"/>
          </a:solidFill>
          <a:ln cap="flat" cmpd="sng" w="12700">
            <a:solidFill>
              <a:srgbClr val="FFFFFF">
                <a:alpha val="7840"/>
              </a:srgbClr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g3d1ce7399fe_0_140"/>
          <p:cNvSpPr/>
          <p:nvPr/>
        </p:nvSpPr>
        <p:spPr>
          <a:xfrm>
            <a:off x="6894576" y="2542032"/>
            <a:ext cx="2011800" cy="45600"/>
          </a:xfrm>
          <a:prstGeom prst="rect">
            <a:avLst/>
          </a:prstGeom>
          <a:solidFill>
            <a:srgbClr val="34D399"/>
          </a:solidFill>
          <a:ln cap="flat" cmpd="sng" w="12700">
            <a:solidFill>
              <a:srgbClr val="34D3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g3d1ce7399fe_0_140"/>
          <p:cNvSpPr/>
          <p:nvPr/>
        </p:nvSpPr>
        <p:spPr>
          <a:xfrm>
            <a:off x="7031736" y="2651760"/>
            <a:ext cx="17373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Creates momentum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g3d1ce7399fe_0_140"/>
          <p:cNvSpPr/>
          <p:nvPr/>
        </p:nvSpPr>
        <p:spPr>
          <a:xfrm>
            <a:off x="7031736" y="3200400"/>
            <a:ext cx="1737300" cy="146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One working workflow. Saves real time. Teammates notice. The pull starts.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1628"/>
        </a:solidFill>
      </p:bgPr>
    </p:bg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1" name="Google Shape;251;p11"/>
          <p:cNvCxnSpPr/>
          <p:nvPr/>
        </p:nvCxnSpPr>
        <p:spPr>
          <a:xfrm>
            <a:off x="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2" name="Google Shape;252;p11"/>
          <p:cNvCxnSpPr/>
          <p:nvPr/>
        </p:nvCxnSpPr>
        <p:spPr>
          <a:xfrm>
            <a:off x="73152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3" name="Google Shape;253;p11"/>
          <p:cNvCxnSpPr/>
          <p:nvPr/>
        </p:nvCxnSpPr>
        <p:spPr>
          <a:xfrm>
            <a:off x="146304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4" name="Google Shape;254;p11"/>
          <p:cNvCxnSpPr/>
          <p:nvPr/>
        </p:nvCxnSpPr>
        <p:spPr>
          <a:xfrm>
            <a:off x="219456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5" name="Google Shape;255;p11"/>
          <p:cNvCxnSpPr/>
          <p:nvPr/>
        </p:nvCxnSpPr>
        <p:spPr>
          <a:xfrm>
            <a:off x="292608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6" name="Google Shape;256;p11"/>
          <p:cNvCxnSpPr/>
          <p:nvPr/>
        </p:nvCxnSpPr>
        <p:spPr>
          <a:xfrm>
            <a:off x="365760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7" name="Google Shape;257;p11"/>
          <p:cNvCxnSpPr/>
          <p:nvPr/>
        </p:nvCxnSpPr>
        <p:spPr>
          <a:xfrm>
            <a:off x="438912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8" name="Google Shape;258;p11"/>
          <p:cNvCxnSpPr/>
          <p:nvPr/>
        </p:nvCxnSpPr>
        <p:spPr>
          <a:xfrm>
            <a:off x="512064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9" name="Google Shape;259;p11"/>
          <p:cNvCxnSpPr/>
          <p:nvPr/>
        </p:nvCxnSpPr>
        <p:spPr>
          <a:xfrm>
            <a:off x="585216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0" name="Google Shape;260;p11"/>
          <p:cNvCxnSpPr/>
          <p:nvPr/>
        </p:nvCxnSpPr>
        <p:spPr>
          <a:xfrm>
            <a:off x="658368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1" name="Google Shape;261;p11"/>
          <p:cNvCxnSpPr/>
          <p:nvPr/>
        </p:nvCxnSpPr>
        <p:spPr>
          <a:xfrm>
            <a:off x="731520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2" name="Google Shape;262;p11"/>
          <p:cNvCxnSpPr/>
          <p:nvPr/>
        </p:nvCxnSpPr>
        <p:spPr>
          <a:xfrm>
            <a:off x="804672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3" name="Google Shape;263;p11"/>
          <p:cNvCxnSpPr/>
          <p:nvPr/>
        </p:nvCxnSpPr>
        <p:spPr>
          <a:xfrm>
            <a:off x="877824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4" name="Google Shape;264;p11"/>
          <p:cNvCxnSpPr/>
          <p:nvPr/>
        </p:nvCxnSpPr>
        <p:spPr>
          <a:xfrm>
            <a:off x="0" y="0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5" name="Google Shape;265;p11"/>
          <p:cNvCxnSpPr/>
          <p:nvPr/>
        </p:nvCxnSpPr>
        <p:spPr>
          <a:xfrm>
            <a:off x="0" y="731520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6" name="Google Shape;266;p11"/>
          <p:cNvCxnSpPr/>
          <p:nvPr/>
        </p:nvCxnSpPr>
        <p:spPr>
          <a:xfrm>
            <a:off x="0" y="1463040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7" name="Google Shape;267;p11"/>
          <p:cNvCxnSpPr/>
          <p:nvPr/>
        </p:nvCxnSpPr>
        <p:spPr>
          <a:xfrm>
            <a:off x="0" y="2194560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8" name="Google Shape;268;p11"/>
          <p:cNvCxnSpPr/>
          <p:nvPr/>
        </p:nvCxnSpPr>
        <p:spPr>
          <a:xfrm>
            <a:off x="0" y="2926080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9" name="Google Shape;269;p11"/>
          <p:cNvCxnSpPr/>
          <p:nvPr/>
        </p:nvCxnSpPr>
        <p:spPr>
          <a:xfrm>
            <a:off x="0" y="3657600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0" name="Google Shape;270;p11"/>
          <p:cNvCxnSpPr/>
          <p:nvPr/>
        </p:nvCxnSpPr>
        <p:spPr>
          <a:xfrm>
            <a:off x="0" y="4389120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1" name="Google Shape;271;p11"/>
          <p:cNvCxnSpPr/>
          <p:nvPr/>
        </p:nvCxnSpPr>
        <p:spPr>
          <a:xfrm>
            <a:off x="0" y="5120640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FFFFFF">
                <a:alpha val="313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2" name="Google Shape;272;p1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/home/claude/deck/logo_white.png" id="273" name="Google Shape;273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502920"/>
            <a:ext cx="2377440" cy="548640"/>
          </a:xfrm>
          <a:prstGeom prst="rect">
            <a:avLst/>
          </a:prstGeom>
          <a:noFill/>
          <a:ln>
            <a:noFill/>
          </a:ln>
        </p:spPr>
      </p:pic>
      <p:sp>
        <p:nvSpPr>
          <p:cNvPr id="274" name="Google Shape;274;p11"/>
          <p:cNvSpPr/>
          <p:nvPr/>
        </p:nvSpPr>
        <p:spPr>
          <a:xfrm>
            <a:off x="457200" y="1325880"/>
            <a:ext cx="512064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eorgia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We turn your </a:t>
            </a:r>
            <a:r>
              <a:rPr lang="en-US" sz="2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talent</a:t>
            </a:r>
            <a:r>
              <a:rPr b="0" i="0" lang="en-US" sz="2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 into AI Champions through 1:1 training.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1"/>
          <p:cNvSpPr/>
          <p:nvPr/>
        </p:nvSpPr>
        <p:spPr>
          <a:xfrm>
            <a:off x="457200" y="2624328"/>
            <a:ext cx="128016" cy="128016"/>
          </a:xfrm>
          <a:prstGeom prst="ellipse">
            <a:avLst/>
          </a:prstGeom>
          <a:solidFill>
            <a:srgbClr val="34D399"/>
          </a:solidFill>
          <a:ln cap="flat" cmpd="sng" w="12700">
            <a:solidFill>
              <a:srgbClr val="34D3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1"/>
          <p:cNvSpPr/>
          <p:nvPr/>
        </p:nvSpPr>
        <p:spPr>
          <a:xfrm>
            <a:off x="749808" y="2514600"/>
            <a:ext cx="46634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300"/>
              <a:buFont typeface="Trebuchet MS"/>
              <a:buNone/>
            </a:pPr>
            <a:r>
              <a:rPr b="0" i="0" lang="en-US" sz="13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We help you identify the right </a:t>
            </a:r>
            <a:r>
              <a:rPr lang="en-US" sz="1300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people</a:t>
            </a:r>
            <a:r>
              <a:rPr b="0" i="0" lang="en-US" sz="13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 for each team.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1"/>
          <p:cNvSpPr/>
          <p:nvPr/>
        </p:nvSpPr>
        <p:spPr>
          <a:xfrm>
            <a:off x="457200" y="3127248"/>
            <a:ext cx="128016" cy="128016"/>
          </a:xfrm>
          <a:prstGeom prst="ellipse">
            <a:avLst/>
          </a:prstGeom>
          <a:solidFill>
            <a:srgbClr val="34D399"/>
          </a:solidFill>
          <a:ln cap="flat" cmpd="sng" w="12700">
            <a:solidFill>
              <a:srgbClr val="34D3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1"/>
          <p:cNvSpPr/>
          <p:nvPr/>
        </p:nvSpPr>
        <p:spPr>
          <a:xfrm>
            <a:off x="749808" y="3017520"/>
            <a:ext cx="46634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300"/>
              <a:buFont typeface="Trebuchet MS"/>
              <a:buNone/>
            </a:pPr>
            <a:r>
              <a:rPr b="0" i="0" lang="en-US" sz="13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We train them 1:1 on their real work</a:t>
            </a:r>
            <a:r>
              <a:rPr lang="en-US" sz="1300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1"/>
          <p:cNvSpPr/>
          <p:nvPr/>
        </p:nvSpPr>
        <p:spPr>
          <a:xfrm>
            <a:off x="457200" y="3630168"/>
            <a:ext cx="128016" cy="128016"/>
          </a:xfrm>
          <a:prstGeom prst="ellipse">
            <a:avLst/>
          </a:prstGeom>
          <a:solidFill>
            <a:srgbClr val="34D399"/>
          </a:solidFill>
          <a:ln cap="flat" cmpd="sng" w="12700">
            <a:solidFill>
              <a:srgbClr val="34D3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1"/>
          <p:cNvSpPr/>
          <p:nvPr/>
        </p:nvSpPr>
        <p:spPr>
          <a:xfrm>
            <a:off x="749808" y="3520440"/>
            <a:ext cx="46634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300"/>
              <a:buFont typeface="Trebuchet MS"/>
              <a:buNone/>
            </a:pPr>
            <a:r>
              <a:rPr b="0" i="0" lang="en-US" sz="13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We help them build AI workflows </a:t>
            </a:r>
            <a:r>
              <a:rPr lang="en-US" sz="1300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the team uses.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11"/>
          <p:cNvSpPr/>
          <p:nvPr/>
        </p:nvSpPr>
        <p:spPr>
          <a:xfrm>
            <a:off x="457200" y="4133088"/>
            <a:ext cx="128016" cy="128016"/>
          </a:xfrm>
          <a:prstGeom prst="ellipse">
            <a:avLst/>
          </a:prstGeom>
          <a:solidFill>
            <a:srgbClr val="34D399"/>
          </a:solidFill>
          <a:ln cap="flat" cmpd="sng" w="12700">
            <a:solidFill>
              <a:srgbClr val="34D3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1"/>
          <p:cNvSpPr/>
          <p:nvPr/>
        </p:nvSpPr>
        <p:spPr>
          <a:xfrm>
            <a:off x="749808" y="4023360"/>
            <a:ext cx="46634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300"/>
              <a:buFont typeface="Trebuchet MS"/>
              <a:buNone/>
            </a:pPr>
            <a:r>
              <a:rPr b="0" i="0" lang="en-US" sz="13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We equip leaders to scale what gets built.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3" name="Google Shape;283;p11" title="My_QR_Code_1-1024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83650" y="588325"/>
            <a:ext cx="1686799" cy="1686799"/>
          </a:xfrm>
          <a:prstGeom prst="rect">
            <a:avLst/>
          </a:prstGeom>
          <a:noFill/>
          <a:ln>
            <a:noFill/>
          </a:ln>
        </p:spPr>
      </p:pic>
      <p:sp>
        <p:nvSpPr>
          <p:cNvPr id="284" name="Google Shape;284;p11"/>
          <p:cNvSpPr/>
          <p:nvPr/>
        </p:nvSpPr>
        <p:spPr>
          <a:xfrm>
            <a:off x="457200" y="4594833"/>
            <a:ext cx="82296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1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Boz Vitanova  ·  Founder &amp; CEO, TeamLift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5" name="Google Shape;285;p11" title="My_QR_Code_2-1024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52375" y="3256925"/>
            <a:ext cx="1686812" cy="1686812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11"/>
          <p:cNvSpPr/>
          <p:nvPr/>
        </p:nvSpPr>
        <p:spPr>
          <a:xfrm>
            <a:off x="6583650" y="70446"/>
            <a:ext cx="2811300" cy="66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eorgia"/>
              <a:buNone/>
            </a:pPr>
            <a:r>
              <a:rPr lang="en-US" sz="1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Identify your first win </a:t>
            </a:r>
            <a:endParaRPr sz="13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7" name="Google Shape;287;p11"/>
          <p:cNvSpPr/>
          <p:nvPr/>
        </p:nvSpPr>
        <p:spPr>
          <a:xfrm>
            <a:off x="6546163" y="2801697"/>
            <a:ext cx="2811300" cy="66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eorgia"/>
              <a:buNone/>
            </a:pPr>
            <a:r>
              <a:rPr lang="en-US" sz="13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Connect on LinkedIn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1628"/>
        </a:soli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2"/>
          <p:cNvSpPr/>
          <p:nvPr/>
        </p:nvSpPr>
        <p:spPr>
          <a:xfrm>
            <a:off x="457200" y="1005840"/>
            <a:ext cx="7772400" cy="2560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The companies winning with AI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aren't the ones with the best tools.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3000"/>
              <a:buFont typeface="Georgia"/>
              <a:buNone/>
            </a:pPr>
            <a:r>
              <a:rPr b="0" i="0" lang="en-US" sz="3000" u="none" cap="none" strike="noStrike">
                <a:solidFill>
                  <a:srgbClr val="8B95A5"/>
                </a:solidFill>
                <a:latin typeface="Georgia"/>
                <a:ea typeface="Georgia"/>
                <a:cs typeface="Georgia"/>
                <a:sym typeface="Georgia"/>
              </a:rPr>
              <a:t>They're the ones with the best 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6B8AFF"/>
              </a:buClr>
              <a:buSzPts val="3000"/>
              <a:buFont typeface="Georgia"/>
              <a:buNone/>
            </a:pPr>
            <a:r>
              <a:rPr b="0" i="1" lang="en-US" sz="3000" u="none" cap="none" strike="noStrike">
                <a:solidFill>
                  <a:srgbClr val="6B8AFF"/>
                </a:solidFill>
                <a:latin typeface="Georgia"/>
                <a:ea typeface="Georgia"/>
                <a:cs typeface="Georgia"/>
                <a:sym typeface="Georgia"/>
              </a:rPr>
              <a:t>people</a:t>
            </a:r>
            <a:r>
              <a:rPr b="0" i="0" lang="en-US" sz="3000" u="none" cap="none" strike="noStrike">
                <a:solidFill>
                  <a:srgbClr val="8B95A5"/>
                </a:solidFill>
                <a:latin typeface="Georgia"/>
                <a:ea typeface="Georgia"/>
                <a:cs typeface="Georgia"/>
                <a:sym typeface="Georgia"/>
              </a:rPr>
              <a:t> using them.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deck/logo_white.png" id="50" name="Google Shape;5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17373" y="4753024"/>
            <a:ext cx="1053150" cy="245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1628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3"/>
          <p:cNvSpPr/>
          <p:nvPr/>
        </p:nvSpPr>
        <p:spPr>
          <a:xfrm>
            <a:off x="457200" y="5029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EVERY DEPLOYMENT BEFORE THIS ONE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457200" y="109728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Every software deployment before this one had a </a:t>
            </a:r>
            <a:r>
              <a:rPr lang="en-US" sz="3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‘</a:t>
            </a:r>
            <a:r>
              <a:rPr b="0" i="0" lang="en-US" sz="3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manual.</a:t>
            </a:r>
            <a:r>
              <a:rPr lang="en-US" sz="3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’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457200" y="2331720"/>
            <a:ext cx="685800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5000"/>
              </a:lnSpc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600"/>
              <a:buFont typeface="Trebuchet MS"/>
              <a:buNone/>
            </a:pPr>
            <a:r>
              <a:rPr b="0" i="0" lang="en-US" sz="16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When your company rolled out Salesforce, there was a process. Fields to fill. Stages to follow. </a:t>
            </a:r>
            <a:r>
              <a:rPr lang="en-US" sz="1600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There was a ‘best way to do it.’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457200" y="3840480"/>
            <a:ext cx="1737360" cy="640080"/>
          </a:xfrm>
          <a:prstGeom prst="rect">
            <a:avLst/>
          </a:prstGeom>
          <a:solidFill>
            <a:srgbClr val="131F35"/>
          </a:solidFill>
          <a:ln cap="flat" cmpd="sng" w="12700">
            <a:solidFill>
              <a:srgbClr val="4A6CF7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3"/>
          <p:cNvSpPr/>
          <p:nvPr/>
        </p:nvSpPr>
        <p:spPr>
          <a:xfrm>
            <a:off x="457200" y="3840480"/>
            <a:ext cx="173736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200"/>
              <a:buFont typeface="Trebuchet MS"/>
              <a:buNone/>
            </a:pPr>
            <a:r>
              <a:rPr b="0" i="0" lang="en-US" sz="12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Define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2194560" y="3840480"/>
            <a:ext cx="2743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8B95A5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2468880" y="3840480"/>
            <a:ext cx="1737360" cy="640080"/>
          </a:xfrm>
          <a:prstGeom prst="rect">
            <a:avLst/>
          </a:prstGeom>
          <a:solidFill>
            <a:srgbClr val="131F35"/>
          </a:solidFill>
          <a:ln cap="flat" cmpd="sng" w="12700">
            <a:solidFill>
              <a:srgbClr val="4A6CF7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3"/>
          <p:cNvSpPr/>
          <p:nvPr/>
        </p:nvSpPr>
        <p:spPr>
          <a:xfrm>
            <a:off x="2468880" y="3840480"/>
            <a:ext cx="173736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200"/>
              <a:buFont typeface="Trebuchet MS"/>
              <a:buNone/>
            </a:pPr>
            <a:r>
              <a:rPr b="0" i="0" lang="en-US" sz="12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Configure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3"/>
          <p:cNvSpPr/>
          <p:nvPr/>
        </p:nvSpPr>
        <p:spPr>
          <a:xfrm>
            <a:off x="4206240" y="3840480"/>
            <a:ext cx="2743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8B95A5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4480560" y="3840480"/>
            <a:ext cx="1737360" cy="640080"/>
          </a:xfrm>
          <a:prstGeom prst="rect">
            <a:avLst/>
          </a:prstGeom>
          <a:solidFill>
            <a:srgbClr val="131F35"/>
          </a:solidFill>
          <a:ln cap="flat" cmpd="sng" w="12700">
            <a:solidFill>
              <a:srgbClr val="4A6CF7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3"/>
          <p:cNvSpPr/>
          <p:nvPr/>
        </p:nvSpPr>
        <p:spPr>
          <a:xfrm>
            <a:off x="4480560" y="3840480"/>
            <a:ext cx="173736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200"/>
              <a:buFont typeface="Trebuchet MS"/>
              <a:buNone/>
            </a:pPr>
            <a:r>
              <a:rPr b="0" i="0" lang="en-US" sz="12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Train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3"/>
          <p:cNvSpPr/>
          <p:nvPr/>
        </p:nvSpPr>
        <p:spPr>
          <a:xfrm>
            <a:off x="6217920" y="3840480"/>
            <a:ext cx="2743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8B95A5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3"/>
          <p:cNvSpPr/>
          <p:nvPr/>
        </p:nvSpPr>
        <p:spPr>
          <a:xfrm>
            <a:off x="6492240" y="3840480"/>
            <a:ext cx="1737360" cy="640080"/>
          </a:xfrm>
          <a:prstGeom prst="rect">
            <a:avLst/>
          </a:prstGeom>
          <a:solidFill>
            <a:srgbClr val="131F35"/>
          </a:solidFill>
          <a:ln cap="flat" cmpd="sng" w="12700">
            <a:solidFill>
              <a:srgbClr val="4A6CF7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3"/>
          <p:cNvSpPr/>
          <p:nvPr/>
        </p:nvSpPr>
        <p:spPr>
          <a:xfrm>
            <a:off x="6492240" y="3840480"/>
            <a:ext cx="173736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200"/>
              <a:buFont typeface="Trebuchet MS"/>
              <a:buNone/>
            </a:pPr>
            <a:r>
              <a:rPr b="0" i="0" lang="en-US" sz="12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Deploy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deck/logo_white.png" id="71" name="Google Shape;7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17373" y="4753024"/>
            <a:ext cx="1053150" cy="245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1628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6B8AFF"/>
          </a:solidFill>
          <a:ln cap="flat" cmpd="sng" w="12700">
            <a:solidFill>
              <a:srgbClr val="6B8A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4"/>
          <p:cNvSpPr/>
          <p:nvPr/>
        </p:nvSpPr>
        <p:spPr>
          <a:xfrm>
            <a:off x="457200" y="2291851"/>
            <a:ext cx="77724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</a:pPr>
            <a:r>
              <a:rPr lang="en-US" sz="3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With AI, the output of the tool</a:t>
            </a:r>
            <a:endParaRPr sz="30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</a:pPr>
            <a:r>
              <a:rPr lang="en-US" sz="3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depends entirely on the person using it.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deck/logo_white.png" id="79" name="Google Shape;7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17373" y="4753024"/>
            <a:ext cx="1053150" cy="245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1628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"/>
          <p:cNvSpPr/>
          <p:nvPr/>
        </p:nvSpPr>
        <p:spPr>
          <a:xfrm>
            <a:off x="0" y="5422"/>
            <a:ext cx="54900" cy="5143500"/>
          </a:xfrm>
          <a:prstGeom prst="rect">
            <a:avLst/>
          </a:prstGeom>
          <a:solidFill>
            <a:srgbClr val="34D399"/>
          </a:solidFill>
          <a:ln cap="flat" cmpd="sng" w="12700">
            <a:solidFill>
              <a:srgbClr val="34D3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5"/>
          <p:cNvSpPr/>
          <p:nvPr/>
        </p:nvSpPr>
        <p:spPr>
          <a:xfrm>
            <a:off x="451975" y="2068800"/>
            <a:ext cx="7926900" cy="100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lang="en-US" sz="2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 close metaphor for an AI Champions is a Six Sigma Black Belt.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deck/logo_white.png" id="87" name="Google Shape;8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17373" y="4753024"/>
            <a:ext cx="1053150" cy="245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6FA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d1ce7399fe_0_205"/>
          <p:cNvSpPr/>
          <p:nvPr/>
        </p:nvSpPr>
        <p:spPr>
          <a:xfrm>
            <a:off x="457200" y="320040"/>
            <a:ext cx="8229600" cy="1005900"/>
          </a:xfrm>
          <a:prstGeom prst="rect">
            <a:avLst/>
          </a:prstGeom>
          <a:solidFill>
            <a:srgbClr val="0A1628"/>
          </a:solidFill>
          <a:ln cap="flat" cmpd="sng" w="12700">
            <a:solidFill>
              <a:srgbClr val="0A16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3d1ce7399fe_0_205"/>
          <p:cNvSpPr/>
          <p:nvPr/>
        </p:nvSpPr>
        <p:spPr>
          <a:xfrm>
            <a:off x="685800" y="384048"/>
            <a:ext cx="548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0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AI Champion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3d1ce7399fe_0_205"/>
          <p:cNvSpPr/>
          <p:nvPr/>
        </p:nvSpPr>
        <p:spPr>
          <a:xfrm>
            <a:off x="685800" y="804672"/>
            <a:ext cx="64008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Non-technical  ·  Internal  ·  High-performing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3d1ce7399fe_0_205"/>
          <p:cNvSpPr/>
          <p:nvPr/>
        </p:nvSpPr>
        <p:spPr>
          <a:xfrm>
            <a:off x="457200" y="1508760"/>
            <a:ext cx="2606100" cy="33834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3E2DE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g3d1ce7399fe_0_205"/>
          <p:cNvSpPr/>
          <p:nvPr/>
        </p:nvSpPr>
        <p:spPr>
          <a:xfrm>
            <a:off x="457200" y="1508760"/>
            <a:ext cx="2606100" cy="45600"/>
          </a:xfrm>
          <a:prstGeom prst="rect">
            <a:avLst/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g3d1ce7399fe_0_205"/>
          <p:cNvSpPr/>
          <p:nvPr/>
        </p:nvSpPr>
        <p:spPr>
          <a:xfrm>
            <a:off x="621792" y="1600200"/>
            <a:ext cx="22860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6CF7"/>
              </a:buClr>
              <a:buSzPts val="750"/>
              <a:buFont typeface="Trebuchet MS"/>
              <a:buNone/>
            </a:pPr>
            <a:r>
              <a:rPr b="1" i="0" lang="en-US" sz="750" u="none" cap="none" strike="noStrike">
                <a:solidFill>
                  <a:srgbClr val="4A6CF7"/>
                </a:solidFill>
                <a:latin typeface="Trebuchet MS"/>
                <a:ea typeface="Trebuchet MS"/>
                <a:cs typeface="Trebuchet MS"/>
                <a:sym typeface="Trebuchet MS"/>
              </a:rPr>
              <a:t>WHAT THEY DO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3d1ce7399fe_0_205"/>
          <p:cNvSpPr/>
          <p:nvPr/>
        </p:nvSpPr>
        <p:spPr>
          <a:xfrm>
            <a:off x="621792" y="1965960"/>
            <a:ext cx="22860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11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0A1628"/>
                </a:solidFill>
                <a:latin typeface="Trebuchet MS"/>
                <a:ea typeface="Trebuchet MS"/>
                <a:cs typeface="Trebuchet MS"/>
                <a:sym typeface="Trebuchet MS"/>
              </a:rPr>
              <a:t>Build AI workflows on real problems, in their actual tools, with their own data.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11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0A1628"/>
                </a:solidFill>
                <a:latin typeface="Trebuchet MS"/>
                <a:ea typeface="Trebuchet MS"/>
                <a:cs typeface="Trebuchet MS"/>
                <a:sym typeface="Trebuchet MS"/>
              </a:rPr>
              <a:t>Create automations their teammates adopt.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11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0A1628"/>
                </a:solidFill>
                <a:latin typeface="Trebuchet MS"/>
                <a:ea typeface="Trebuchet MS"/>
                <a:cs typeface="Trebuchet MS"/>
                <a:sym typeface="Trebuchet MS"/>
              </a:rPr>
              <a:t>Spot opportunities an outside consultant never would.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3d1ce7399fe_0_205"/>
          <p:cNvSpPr/>
          <p:nvPr/>
        </p:nvSpPr>
        <p:spPr>
          <a:xfrm>
            <a:off x="3291840" y="1508760"/>
            <a:ext cx="2606100" cy="33834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3E2DE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3d1ce7399fe_0_205"/>
          <p:cNvSpPr/>
          <p:nvPr/>
        </p:nvSpPr>
        <p:spPr>
          <a:xfrm>
            <a:off x="3291840" y="1508760"/>
            <a:ext cx="2606100" cy="45600"/>
          </a:xfrm>
          <a:prstGeom prst="rect">
            <a:avLst/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3d1ce7399fe_0_205"/>
          <p:cNvSpPr/>
          <p:nvPr/>
        </p:nvSpPr>
        <p:spPr>
          <a:xfrm>
            <a:off x="3456432" y="1600200"/>
            <a:ext cx="22860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6CF7"/>
              </a:buClr>
              <a:buSzPts val="750"/>
              <a:buFont typeface="Trebuchet MS"/>
              <a:buNone/>
            </a:pPr>
            <a:r>
              <a:rPr b="1" i="0" lang="en-US" sz="750" u="none" cap="none" strike="noStrike">
                <a:solidFill>
                  <a:srgbClr val="4A6CF7"/>
                </a:solidFill>
                <a:latin typeface="Trebuchet MS"/>
                <a:ea typeface="Trebuchet MS"/>
                <a:cs typeface="Trebuchet MS"/>
                <a:sym typeface="Trebuchet MS"/>
              </a:rPr>
              <a:t>WHAT MAKES THEM QUALIFIED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g3d1ce7399fe_0_205"/>
          <p:cNvSpPr/>
          <p:nvPr/>
        </p:nvSpPr>
        <p:spPr>
          <a:xfrm>
            <a:off x="3456432" y="1965960"/>
            <a:ext cx="22860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11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0A1628"/>
                </a:solidFill>
                <a:latin typeface="Trebuchet MS"/>
                <a:ea typeface="Trebuchet MS"/>
                <a:cs typeface="Trebuchet MS"/>
                <a:sym typeface="Trebuchet MS"/>
              </a:rPr>
              <a:t>They can break </a:t>
            </a:r>
            <a:r>
              <a:rPr lang="en-US" sz="1100">
                <a:solidFill>
                  <a:srgbClr val="0A1628"/>
                </a:solidFill>
                <a:latin typeface="Trebuchet MS"/>
                <a:ea typeface="Trebuchet MS"/>
                <a:cs typeface="Trebuchet MS"/>
                <a:sym typeface="Trebuchet MS"/>
              </a:rPr>
              <a:t>a</a:t>
            </a:r>
            <a:r>
              <a:rPr b="0" i="0" lang="en-US" sz="1100" u="none" cap="none" strike="noStrike">
                <a:solidFill>
                  <a:srgbClr val="0A1628"/>
                </a:solidFill>
                <a:latin typeface="Trebuchet MS"/>
                <a:ea typeface="Trebuchet MS"/>
                <a:cs typeface="Trebuchet MS"/>
                <a:sym typeface="Trebuchet MS"/>
              </a:rPr>
              <a:t> task into steps.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1100"/>
              <a:buFont typeface="Trebuchet MS"/>
              <a:buNone/>
            </a:pPr>
            <a:r>
              <a:rPr lang="en-US" sz="1100">
                <a:solidFill>
                  <a:srgbClr val="0A1628"/>
                </a:solidFill>
                <a:latin typeface="Trebuchet MS"/>
                <a:ea typeface="Trebuchet MS"/>
                <a:cs typeface="Trebuchet MS"/>
                <a:sym typeface="Trebuchet MS"/>
              </a:rPr>
              <a:t>They can anticipate edge cases (what could go wrong, what falls outside the rules). </a:t>
            </a:r>
            <a:endParaRPr sz="1100">
              <a:solidFill>
                <a:srgbClr val="0A1628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1100"/>
              <a:buFont typeface="Trebuchet MS"/>
              <a:buNone/>
            </a:pPr>
            <a:r>
              <a:t/>
            </a:r>
            <a:endParaRPr sz="1100">
              <a:solidFill>
                <a:srgbClr val="0A1628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1100"/>
              <a:buFont typeface="Trebuchet MS"/>
              <a:buNone/>
            </a:pPr>
            <a:r>
              <a:rPr lang="en-US" sz="1100">
                <a:solidFill>
                  <a:srgbClr val="0A1628"/>
                </a:solidFill>
                <a:latin typeface="Trebuchet MS"/>
                <a:ea typeface="Trebuchet MS"/>
                <a:cs typeface="Trebuchet MS"/>
                <a:sym typeface="Trebuchet MS"/>
              </a:rPr>
              <a:t>They can describe what 'good output' looks like for their work.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g3d1ce7399fe_0_205"/>
          <p:cNvSpPr/>
          <p:nvPr/>
        </p:nvSpPr>
        <p:spPr>
          <a:xfrm>
            <a:off x="6126480" y="1508760"/>
            <a:ext cx="2606100" cy="33834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3E2DE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g3d1ce7399fe_0_205"/>
          <p:cNvSpPr/>
          <p:nvPr/>
        </p:nvSpPr>
        <p:spPr>
          <a:xfrm>
            <a:off x="6126480" y="1508760"/>
            <a:ext cx="2606100" cy="45600"/>
          </a:xfrm>
          <a:prstGeom prst="rect">
            <a:avLst/>
          </a:prstGeom>
          <a:solidFill>
            <a:srgbClr val="8B95A5"/>
          </a:solidFill>
          <a:ln cap="flat" cmpd="sng" w="12700">
            <a:solidFill>
              <a:srgbClr val="8B95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g3d1ce7399fe_0_205"/>
          <p:cNvSpPr/>
          <p:nvPr/>
        </p:nvSpPr>
        <p:spPr>
          <a:xfrm>
            <a:off x="6291072" y="1600200"/>
            <a:ext cx="22860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750"/>
              <a:buFont typeface="Trebuchet MS"/>
              <a:buNone/>
            </a:pPr>
            <a:r>
              <a:rPr b="1" i="0" lang="en-US" sz="75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WHAT THEY ARE NOT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g3d1ce7399fe_0_205"/>
          <p:cNvSpPr/>
          <p:nvPr/>
        </p:nvSpPr>
        <p:spPr>
          <a:xfrm>
            <a:off x="6291072" y="1965960"/>
            <a:ext cx="22860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11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0A1628"/>
                </a:solidFill>
                <a:latin typeface="Trebuchet MS"/>
                <a:ea typeface="Trebuchet MS"/>
                <a:cs typeface="Trebuchet MS"/>
                <a:sym typeface="Trebuchet MS"/>
              </a:rPr>
              <a:t>A developer.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11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0A1628"/>
                </a:solidFill>
                <a:latin typeface="Trebuchet MS"/>
                <a:ea typeface="Trebuchet MS"/>
                <a:cs typeface="Trebuchet MS"/>
                <a:sym typeface="Trebuchet MS"/>
              </a:rPr>
              <a:t>A data scientist.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11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0A1628"/>
                </a:solidFill>
                <a:latin typeface="Trebuchet MS"/>
                <a:ea typeface="Trebuchet MS"/>
                <a:cs typeface="Trebuchet MS"/>
                <a:sym typeface="Trebuchet MS"/>
              </a:rPr>
              <a:t>An AI enthusiast with a side project.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6FA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d1ce7399fe_0_117"/>
          <p:cNvSpPr/>
          <p:nvPr/>
        </p:nvSpPr>
        <p:spPr>
          <a:xfrm>
            <a:off x="457200" y="347472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FOR THE LEADERS IN THE ROOM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g3d1ce7399fe_0_117"/>
          <p:cNvSpPr/>
          <p:nvPr/>
        </p:nvSpPr>
        <p:spPr>
          <a:xfrm>
            <a:off x="457200" y="749808"/>
            <a:ext cx="77724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2600"/>
              <a:buFont typeface="Georgia"/>
              <a:buNone/>
            </a:pPr>
            <a:r>
              <a:rPr b="0" i="0" lang="en-US" sz="2600" u="none" cap="none" strike="noStrike">
                <a:solidFill>
                  <a:srgbClr val="0A1628"/>
                </a:solidFill>
                <a:latin typeface="Georgia"/>
                <a:ea typeface="Georgia"/>
                <a:cs typeface="Georgia"/>
                <a:sym typeface="Georgia"/>
              </a:rPr>
              <a:t>What does an AI-ready leader look like?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g3d1ce7399fe_0_117"/>
          <p:cNvSpPr/>
          <p:nvPr/>
        </p:nvSpPr>
        <p:spPr>
          <a:xfrm>
            <a:off x="457200" y="1737360"/>
            <a:ext cx="2606100" cy="2743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3E2DE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g3d1ce7399fe_0_117"/>
          <p:cNvSpPr/>
          <p:nvPr/>
        </p:nvSpPr>
        <p:spPr>
          <a:xfrm>
            <a:off x="457200" y="1737360"/>
            <a:ext cx="2606100" cy="45600"/>
          </a:xfrm>
          <a:prstGeom prst="rect">
            <a:avLst/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g3d1ce7399fe_0_117"/>
          <p:cNvSpPr/>
          <p:nvPr/>
        </p:nvSpPr>
        <p:spPr>
          <a:xfrm>
            <a:off x="621792" y="1874520"/>
            <a:ext cx="22860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6CF7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4A6CF7"/>
                </a:solidFill>
                <a:latin typeface="Trebuchet MS"/>
                <a:ea typeface="Trebuchet MS"/>
                <a:cs typeface="Trebuchet MS"/>
                <a:sym typeface="Trebuchet MS"/>
              </a:rPr>
              <a:t>01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g3d1ce7399fe_0_117"/>
          <p:cNvSpPr/>
          <p:nvPr/>
        </p:nvSpPr>
        <p:spPr>
          <a:xfrm>
            <a:off x="621792" y="2194560"/>
            <a:ext cx="22860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1500"/>
              <a:buFont typeface="Georgia"/>
              <a:buNone/>
            </a:pPr>
            <a:r>
              <a:rPr b="0" i="0" lang="en-US" sz="1500" u="none" cap="none" strike="noStrike">
                <a:solidFill>
                  <a:srgbClr val="0A1628"/>
                </a:solidFill>
                <a:latin typeface="Georgia"/>
                <a:ea typeface="Georgia"/>
                <a:cs typeface="Georgia"/>
                <a:sym typeface="Georgia"/>
              </a:rPr>
              <a:t>Uses AI themselves to save time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g3d1ce7399fe_0_117"/>
          <p:cNvSpPr/>
          <p:nvPr/>
        </p:nvSpPr>
        <p:spPr>
          <a:xfrm>
            <a:off x="621792" y="2926080"/>
            <a:ext cx="22860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Trebuchet MS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Trebuchet MS"/>
                <a:ea typeface="Trebuchet MS"/>
                <a:cs typeface="Trebuchet MS"/>
                <a:sym typeface="Trebuchet MS"/>
              </a:rPr>
              <a:t>Starts with their own work. Drafts, summaries, research. Builds real intuition by doing, not by watching.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g3d1ce7399fe_0_117"/>
          <p:cNvSpPr/>
          <p:nvPr/>
        </p:nvSpPr>
        <p:spPr>
          <a:xfrm>
            <a:off x="3291840" y="1737360"/>
            <a:ext cx="2606100" cy="2743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3E2DE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g3d1ce7399fe_0_117"/>
          <p:cNvSpPr/>
          <p:nvPr/>
        </p:nvSpPr>
        <p:spPr>
          <a:xfrm>
            <a:off x="3291840" y="1737360"/>
            <a:ext cx="2606100" cy="45600"/>
          </a:xfrm>
          <a:prstGeom prst="rect">
            <a:avLst/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g3d1ce7399fe_0_117"/>
          <p:cNvSpPr/>
          <p:nvPr/>
        </p:nvSpPr>
        <p:spPr>
          <a:xfrm>
            <a:off x="3456432" y="1874520"/>
            <a:ext cx="22860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6CF7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4A6CF7"/>
                </a:solidFill>
                <a:latin typeface="Trebuchet MS"/>
                <a:ea typeface="Trebuchet MS"/>
                <a:cs typeface="Trebuchet MS"/>
                <a:sym typeface="Trebuchet MS"/>
              </a:rPr>
              <a:t>02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g3d1ce7399fe_0_117"/>
          <p:cNvSpPr/>
          <p:nvPr/>
        </p:nvSpPr>
        <p:spPr>
          <a:xfrm>
            <a:off x="3456432" y="2194560"/>
            <a:ext cx="22860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1500"/>
              <a:buFont typeface="Georgia"/>
              <a:buNone/>
            </a:pPr>
            <a:r>
              <a:rPr b="0" i="0" lang="en-US" sz="1500" u="none" cap="none" strike="noStrike">
                <a:solidFill>
                  <a:srgbClr val="0A1628"/>
                </a:solidFill>
                <a:latin typeface="Georgia"/>
                <a:ea typeface="Georgia"/>
                <a:cs typeface="Georgia"/>
                <a:sym typeface="Georgia"/>
              </a:rPr>
              <a:t>Knows what is worth building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g3d1ce7399fe_0_117"/>
          <p:cNvSpPr/>
          <p:nvPr/>
        </p:nvSpPr>
        <p:spPr>
          <a:xfrm>
            <a:off x="3456432" y="2926080"/>
            <a:ext cx="22860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Trebuchet MS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Trebuchet MS"/>
                <a:ea typeface="Trebuchet MS"/>
                <a:cs typeface="Trebuchet MS"/>
                <a:sym typeface="Trebuchet MS"/>
              </a:rPr>
              <a:t>Can look at their team's work and spot which tasks are worth automating and which ones need human judgment.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g3d1ce7399fe_0_117"/>
          <p:cNvSpPr/>
          <p:nvPr/>
        </p:nvSpPr>
        <p:spPr>
          <a:xfrm>
            <a:off x="6126480" y="1737360"/>
            <a:ext cx="2606100" cy="2743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3E2DE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g3d1ce7399fe_0_117"/>
          <p:cNvSpPr/>
          <p:nvPr/>
        </p:nvSpPr>
        <p:spPr>
          <a:xfrm>
            <a:off x="6126480" y="1737360"/>
            <a:ext cx="2606100" cy="45600"/>
          </a:xfrm>
          <a:prstGeom prst="rect">
            <a:avLst/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3d1ce7399fe_0_117"/>
          <p:cNvSpPr/>
          <p:nvPr/>
        </p:nvSpPr>
        <p:spPr>
          <a:xfrm>
            <a:off x="6291072" y="1874520"/>
            <a:ext cx="22860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6CF7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4A6CF7"/>
                </a:solidFill>
                <a:latin typeface="Trebuchet MS"/>
                <a:ea typeface="Trebuchet MS"/>
                <a:cs typeface="Trebuchet MS"/>
                <a:sym typeface="Trebuchet MS"/>
              </a:rPr>
              <a:t>03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g3d1ce7399fe_0_117"/>
          <p:cNvSpPr/>
          <p:nvPr/>
        </p:nvSpPr>
        <p:spPr>
          <a:xfrm>
            <a:off x="6291072" y="2194560"/>
            <a:ext cx="22860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1500"/>
              <a:buFont typeface="Georgia"/>
              <a:buNone/>
            </a:pPr>
            <a:r>
              <a:rPr b="0" i="0" lang="en-US" sz="1500" u="none" cap="none" strike="noStrike">
                <a:solidFill>
                  <a:srgbClr val="0A1628"/>
                </a:solidFill>
                <a:latin typeface="Georgia"/>
                <a:ea typeface="Georgia"/>
                <a:cs typeface="Georgia"/>
                <a:sym typeface="Georgia"/>
              </a:rPr>
              <a:t>Can evaluate vendors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g3d1ce7399fe_0_117"/>
          <p:cNvSpPr/>
          <p:nvPr/>
        </p:nvSpPr>
        <p:spPr>
          <a:xfrm>
            <a:off x="6291072" y="2926080"/>
            <a:ext cx="22860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Trebuchet MS"/>
              <a:buNone/>
            </a:pPr>
            <a:r>
              <a:rPr b="0" i="0" lang="en-US" sz="1200" u="none" cap="none" strike="noStrike">
                <a:solidFill>
                  <a:srgbClr val="4A5568"/>
                </a:solidFill>
                <a:latin typeface="Trebuchet MS"/>
                <a:ea typeface="Trebuchet MS"/>
                <a:cs typeface="Trebuchet MS"/>
                <a:sym typeface="Trebuchet MS"/>
              </a:rPr>
              <a:t>Tells hype from reality. Knows what questions to ask before buying a tool, commissioning a project, or approving a budget.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1628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d1ce7399fe_0_183"/>
          <p:cNvSpPr/>
          <p:nvPr/>
        </p:nvSpPr>
        <p:spPr>
          <a:xfrm>
            <a:off x="0" y="0"/>
            <a:ext cx="54900" cy="5143500"/>
          </a:xfrm>
          <a:prstGeom prst="rect">
            <a:avLst/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3d1ce7399fe_0_183"/>
          <p:cNvSpPr/>
          <p:nvPr/>
        </p:nvSpPr>
        <p:spPr>
          <a:xfrm>
            <a:off x="457200" y="347472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900"/>
              <a:buFont typeface="Trebuchet MS"/>
              <a:buNone/>
            </a:pPr>
            <a:r>
              <a:rPr b="1" lang="en-US" sz="900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THE IDEAL SCENARIO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g3d1ce7399fe_0_183"/>
          <p:cNvSpPr/>
          <p:nvPr/>
        </p:nvSpPr>
        <p:spPr>
          <a:xfrm>
            <a:off x="457200" y="749808"/>
            <a:ext cx="8229600" cy="100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0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Champions know where the problems are.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0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Leaders know which ones </a:t>
            </a:r>
            <a:r>
              <a:rPr lang="en-US" sz="2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can scale</a:t>
            </a:r>
            <a:r>
              <a:rPr b="0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.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g3d1ce7399fe_0_183"/>
          <p:cNvSpPr/>
          <p:nvPr/>
        </p:nvSpPr>
        <p:spPr>
          <a:xfrm>
            <a:off x="457200" y="1965960"/>
            <a:ext cx="3840600" cy="2377500"/>
          </a:xfrm>
          <a:prstGeom prst="rect">
            <a:avLst/>
          </a:prstGeom>
          <a:solidFill>
            <a:srgbClr val="131F35"/>
          </a:solidFill>
          <a:ln cap="flat" cmpd="sng" w="12700">
            <a:solidFill>
              <a:srgbClr val="FFFFFF">
                <a:alpha val="7840"/>
              </a:srgbClr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g3d1ce7399fe_0_183"/>
          <p:cNvSpPr/>
          <p:nvPr/>
        </p:nvSpPr>
        <p:spPr>
          <a:xfrm>
            <a:off x="457200" y="1965960"/>
            <a:ext cx="3840600" cy="45600"/>
          </a:xfrm>
          <a:prstGeom prst="rect">
            <a:avLst/>
          </a:prstGeom>
          <a:solidFill>
            <a:srgbClr val="6B8AFF"/>
          </a:solidFill>
          <a:ln cap="flat" cmpd="sng" w="12700">
            <a:solidFill>
              <a:srgbClr val="6B8A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g3d1ce7399fe_0_183"/>
          <p:cNvSpPr/>
          <p:nvPr/>
        </p:nvSpPr>
        <p:spPr>
          <a:xfrm>
            <a:off x="621792" y="2084832"/>
            <a:ext cx="35205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8AFF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6B8AFF"/>
                </a:solidFill>
                <a:latin typeface="Trebuchet MS"/>
                <a:ea typeface="Trebuchet MS"/>
                <a:cs typeface="Trebuchet MS"/>
                <a:sym typeface="Trebuchet MS"/>
              </a:rPr>
              <a:t>The Champion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g3d1ce7399fe_0_183"/>
          <p:cNvSpPr/>
          <p:nvPr/>
        </p:nvSpPr>
        <p:spPr>
          <a:xfrm>
            <a:off x="4297680" y="265176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2800"/>
              <a:buFont typeface="Georgia"/>
              <a:buNone/>
            </a:pPr>
            <a:r>
              <a:rPr b="0" i="0" lang="en-US" sz="2800" u="none" cap="none" strike="noStrike">
                <a:solidFill>
                  <a:srgbClr val="8B95A5"/>
                </a:solidFill>
                <a:latin typeface="Georgia"/>
                <a:ea typeface="Georgia"/>
                <a:cs typeface="Georgia"/>
                <a:sym typeface="Georgia"/>
              </a:rPr>
              <a:t>+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g3d1ce7399fe_0_183"/>
          <p:cNvSpPr/>
          <p:nvPr/>
        </p:nvSpPr>
        <p:spPr>
          <a:xfrm>
            <a:off x="4846320" y="1965960"/>
            <a:ext cx="3840600" cy="2377500"/>
          </a:xfrm>
          <a:prstGeom prst="rect">
            <a:avLst/>
          </a:prstGeom>
          <a:solidFill>
            <a:srgbClr val="131F35"/>
          </a:solidFill>
          <a:ln cap="flat" cmpd="sng" w="12700">
            <a:solidFill>
              <a:srgbClr val="FFFFFF">
                <a:alpha val="7840"/>
              </a:srgbClr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g3d1ce7399fe_0_183"/>
          <p:cNvSpPr/>
          <p:nvPr/>
        </p:nvSpPr>
        <p:spPr>
          <a:xfrm>
            <a:off x="4846320" y="1965960"/>
            <a:ext cx="3840600" cy="45600"/>
          </a:xfrm>
          <a:prstGeom prst="rect">
            <a:avLst/>
          </a:prstGeom>
          <a:solidFill>
            <a:srgbClr val="34D399"/>
          </a:solidFill>
          <a:ln cap="flat" cmpd="sng" w="12700">
            <a:solidFill>
              <a:srgbClr val="34D3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g3d1ce7399fe_0_183"/>
          <p:cNvSpPr/>
          <p:nvPr/>
        </p:nvSpPr>
        <p:spPr>
          <a:xfrm>
            <a:off x="5010912" y="2084832"/>
            <a:ext cx="35205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4D399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34D399"/>
                </a:solidFill>
                <a:latin typeface="Trebuchet MS"/>
                <a:ea typeface="Trebuchet MS"/>
                <a:cs typeface="Trebuchet MS"/>
                <a:sym typeface="Trebuchet MS"/>
              </a:rPr>
              <a:t>The Leader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g3d1ce7399fe_0_183"/>
          <p:cNvSpPr/>
          <p:nvPr/>
        </p:nvSpPr>
        <p:spPr>
          <a:xfrm>
            <a:off x="5010912" y="2514600"/>
            <a:ext cx="3520500" cy="164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300"/>
              <a:buFont typeface="Trebuchet MS"/>
              <a:buNone/>
            </a:pPr>
            <a:r>
              <a:rPr lang="en-US" sz="1300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Knows which problems move the business. Sets direction, removes blockers, and decides what scales.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g3d1ce7399fe_0_183"/>
          <p:cNvSpPr/>
          <p:nvPr/>
        </p:nvSpPr>
        <p:spPr>
          <a:xfrm>
            <a:off x="457200" y="4526280"/>
            <a:ext cx="8229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200"/>
              <a:buFont typeface="Trebuchet MS"/>
              <a:buNone/>
            </a:pPr>
            <a:r>
              <a:rPr b="0" i="1" lang="en-US" sz="12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When these two people work together, AI stops being a technology initiative and starts being a capability that compounds.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g3d1ce7399fe_0_183"/>
          <p:cNvSpPr/>
          <p:nvPr/>
        </p:nvSpPr>
        <p:spPr>
          <a:xfrm>
            <a:off x="621812" y="2656350"/>
            <a:ext cx="3520500" cy="164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300"/>
              <a:buFont typeface="Trebuchet MS"/>
              <a:buNone/>
            </a:pPr>
            <a:r>
              <a:rPr lang="en-US" sz="1300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Starts grassroots AI builds that save time and show up in metrics their company already track.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1300"/>
              <a:buFont typeface="Trebuchet MS"/>
              <a:buNone/>
            </a:pPr>
            <a:r>
              <a:t/>
            </a:r>
            <a:endParaRPr sz="1300">
              <a:solidFill>
                <a:srgbClr val="8B95A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6FA"/>
        </a:solid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d1cc038253_0_8"/>
          <p:cNvSpPr/>
          <p:nvPr/>
        </p:nvSpPr>
        <p:spPr>
          <a:xfrm>
            <a:off x="457200" y="365760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95A5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8B95A5"/>
                </a:solidFill>
                <a:latin typeface="Trebuchet MS"/>
                <a:ea typeface="Trebuchet MS"/>
                <a:cs typeface="Trebuchet MS"/>
                <a:sym typeface="Trebuchet MS"/>
              </a:rPr>
              <a:t>FINDING YOUR FIRST WORKFLOW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g3d1cc038253_0_8"/>
          <p:cNvSpPr/>
          <p:nvPr/>
        </p:nvSpPr>
        <p:spPr>
          <a:xfrm>
            <a:off x="457200" y="777240"/>
            <a:ext cx="73152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2800"/>
              <a:buFont typeface="Georgia"/>
              <a:buNone/>
            </a:pPr>
            <a:r>
              <a:rPr b="0" i="0" lang="en-US" sz="2800" u="none" cap="none" strike="noStrike">
                <a:solidFill>
                  <a:srgbClr val="0A1628"/>
                </a:solidFill>
                <a:latin typeface="Georgia"/>
                <a:ea typeface="Georgia"/>
                <a:cs typeface="Georgia"/>
                <a:sym typeface="Georgia"/>
              </a:rPr>
              <a:t>The intern test.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g3d1cc038253_0_8"/>
          <p:cNvSpPr/>
          <p:nvPr/>
        </p:nvSpPr>
        <p:spPr>
          <a:xfrm>
            <a:off x="457200" y="1554480"/>
            <a:ext cx="8229600" cy="914400"/>
          </a:xfrm>
          <a:prstGeom prst="rect">
            <a:avLst/>
          </a:prstGeom>
          <a:solidFill>
            <a:srgbClr val="0A1628"/>
          </a:solidFill>
          <a:ln cap="flat" cmpd="sng" w="12700">
            <a:solidFill>
              <a:srgbClr val="0A1628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g3d1cc038253_0_8"/>
          <p:cNvSpPr/>
          <p:nvPr/>
        </p:nvSpPr>
        <p:spPr>
          <a:xfrm>
            <a:off x="640080" y="1554480"/>
            <a:ext cx="76809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b="0" i="1" lang="en-US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If a smart intern joined your team tomorrow, what would their first task be?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g3d1cc038253_0_8"/>
          <p:cNvSpPr/>
          <p:nvPr/>
        </p:nvSpPr>
        <p:spPr>
          <a:xfrm>
            <a:off x="457200" y="2697480"/>
            <a:ext cx="2606100" cy="2103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3E2DE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g3d1cc038253_0_8"/>
          <p:cNvSpPr/>
          <p:nvPr/>
        </p:nvSpPr>
        <p:spPr>
          <a:xfrm>
            <a:off x="457200" y="2697480"/>
            <a:ext cx="2606100" cy="45600"/>
          </a:xfrm>
          <a:prstGeom prst="rect">
            <a:avLst/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g3d1cc038253_0_8"/>
          <p:cNvSpPr/>
          <p:nvPr/>
        </p:nvSpPr>
        <p:spPr>
          <a:xfrm>
            <a:off x="621792" y="2807208"/>
            <a:ext cx="22860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6CF7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4A6CF7"/>
                </a:solidFill>
                <a:latin typeface="Trebuchet MS"/>
                <a:ea typeface="Trebuchet MS"/>
                <a:cs typeface="Trebuchet MS"/>
                <a:sym typeface="Trebuchet MS"/>
              </a:rPr>
              <a:t>01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g3d1cc038253_0_8"/>
          <p:cNvSpPr/>
          <p:nvPr/>
        </p:nvSpPr>
        <p:spPr>
          <a:xfrm>
            <a:off x="621792" y="3090672"/>
            <a:ext cx="22860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0A1628"/>
                </a:solidFill>
                <a:latin typeface="Trebuchet MS"/>
                <a:ea typeface="Trebuchet MS"/>
                <a:cs typeface="Trebuchet MS"/>
                <a:sym typeface="Trebuchet MS"/>
              </a:rPr>
              <a:t>Time-consuming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g3d1cc038253_0_8"/>
          <p:cNvSpPr/>
          <p:nvPr/>
        </p:nvSpPr>
        <p:spPr>
          <a:xfrm>
            <a:off x="621792" y="3520440"/>
            <a:ext cx="2286000" cy="109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1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4A5568"/>
                </a:solidFill>
                <a:latin typeface="Trebuchet MS"/>
                <a:ea typeface="Trebuchet MS"/>
                <a:cs typeface="Trebuchet MS"/>
                <a:sym typeface="Trebuchet MS"/>
              </a:rPr>
              <a:t>It takes hours you would rather spend on work that actually needs your judgment.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g3d1cc038253_0_8"/>
          <p:cNvSpPr/>
          <p:nvPr/>
        </p:nvSpPr>
        <p:spPr>
          <a:xfrm>
            <a:off x="3291840" y="2697480"/>
            <a:ext cx="2606100" cy="2103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3E2DE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g3d1cc038253_0_8"/>
          <p:cNvSpPr/>
          <p:nvPr/>
        </p:nvSpPr>
        <p:spPr>
          <a:xfrm>
            <a:off x="3291840" y="2697480"/>
            <a:ext cx="2606100" cy="45600"/>
          </a:xfrm>
          <a:prstGeom prst="rect">
            <a:avLst/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g3d1cc038253_0_8"/>
          <p:cNvSpPr/>
          <p:nvPr/>
        </p:nvSpPr>
        <p:spPr>
          <a:xfrm>
            <a:off x="3456432" y="2807208"/>
            <a:ext cx="22860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6CF7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4A6CF7"/>
                </a:solidFill>
                <a:latin typeface="Trebuchet MS"/>
                <a:ea typeface="Trebuchet MS"/>
                <a:cs typeface="Trebuchet MS"/>
                <a:sym typeface="Trebuchet MS"/>
              </a:rPr>
              <a:t>02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g3d1cc038253_0_8"/>
          <p:cNvSpPr/>
          <p:nvPr/>
        </p:nvSpPr>
        <p:spPr>
          <a:xfrm>
            <a:off x="3456432" y="3090672"/>
            <a:ext cx="22860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0A1628"/>
                </a:solidFill>
                <a:latin typeface="Trebuchet MS"/>
                <a:ea typeface="Trebuchet MS"/>
                <a:cs typeface="Trebuchet MS"/>
                <a:sym typeface="Trebuchet MS"/>
              </a:rPr>
              <a:t>High likelihood to succeed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g3d1cc038253_0_8"/>
          <p:cNvSpPr/>
          <p:nvPr/>
        </p:nvSpPr>
        <p:spPr>
          <a:xfrm>
            <a:off x="3456432" y="3520440"/>
            <a:ext cx="2286000" cy="109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1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4A5568"/>
                </a:solidFill>
                <a:latin typeface="Trebuchet MS"/>
                <a:ea typeface="Trebuchet MS"/>
                <a:cs typeface="Trebuchet MS"/>
                <a:sym typeface="Trebuchet MS"/>
              </a:rPr>
              <a:t>The task is clear enough that a capable person can figure it out and do it well.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g3d1cc038253_0_8"/>
          <p:cNvSpPr/>
          <p:nvPr/>
        </p:nvSpPr>
        <p:spPr>
          <a:xfrm>
            <a:off x="6126480" y="2697480"/>
            <a:ext cx="2606100" cy="2103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3E2DE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216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3d1cc038253_0_8"/>
          <p:cNvSpPr/>
          <p:nvPr/>
        </p:nvSpPr>
        <p:spPr>
          <a:xfrm>
            <a:off x="6126480" y="2697480"/>
            <a:ext cx="2606100" cy="45600"/>
          </a:xfrm>
          <a:prstGeom prst="rect">
            <a:avLst/>
          </a:prstGeom>
          <a:solidFill>
            <a:srgbClr val="4A6CF7"/>
          </a:solidFill>
          <a:ln cap="flat" cmpd="sng" w="12700">
            <a:solidFill>
              <a:srgbClr val="4A6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g3d1cc038253_0_8"/>
          <p:cNvSpPr/>
          <p:nvPr/>
        </p:nvSpPr>
        <p:spPr>
          <a:xfrm>
            <a:off x="6291072" y="2807208"/>
            <a:ext cx="22860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6CF7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4A6CF7"/>
                </a:solidFill>
                <a:latin typeface="Trebuchet MS"/>
                <a:ea typeface="Trebuchet MS"/>
                <a:cs typeface="Trebuchet MS"/>
                <a:sym typeface="Trebuchet MS"/>
              </a:rPr>
              <a:t>03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g3d1cc038253_0_8"/>
          <p:cNvSpPr/>
          <p:nvPr/>
        </p:nvSpPr>
        <p:spPr>
          <a:xfrm>
            <a:off x="6291072" y="3090672"/>
            <a:ext cx="22860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1628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0A1628"/>
                </a:solidFill>
                <a:latin typeface="Trebuchet MS"/>
                <a:ea typeface="Trebuchet MS"/>
                <a:cs typeface="Trebuchet MS"/>
                <a:sym typeface="Trebuchet MS"/>
              </a:rPr>
              <a:t>Easy to verify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g3d1cc038253_0_8"/>
          <p:cNvSpPr/>
          <p:nvPr/>
        </p:nvSpPr>
        <p:spPr>
          <a:xfrm>
            <a:off x="6291072" y="3520440"/>
            <a:ext cx="2286000" cy="109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1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4A5568"/>
                </a:solidFill>
                <a:latin typeface="Trebuchet MS"/>
                <a:ea typeface="Trebuchet MS"/>
                <a:cs typeface="Trebuchet MS"/>
                <a:sym typeface="Trebuchet MS"/>
              </a:rPr>
              <a:t>You can check the output quickly. Mistakes are easy to spot before anything goes wrong.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2026-03-23T03:05:38Z</dcterms:created>
  <dc:creator>PptxGenJS</dc:creator>
</cp:coreProperties>
</file>